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A392D5-2706-4E9E-8879-CFF70B706CAC}">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Lst>
        </p14:section>
        <p14:section name="Untitled Section" id="{580DD8E6-3E3D-4676-9086-C0DFA0C133EB}">
          <p14:sldIdLst>
            <p14:sldId id="282"/>
            <p14:sldId id="283"/>
            <p14:sldId id="284"/>
            <p14:sldId id="285"/>
            <p14:sldId id="286"/>
            <p14:sldId id="287"/>
            <p14:sldId id="288"/>
            <p14:sldId id="290"/>
            <p14:sldId id="289"/>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shri Sonkusare" userId="8dc354c683adf6e1" providerId="LiveId" clId="{5EC27B4A-FD87-4B4E-A440-3F2A770E2845}"/>
    <pc:docChg chg="custSel addSld modSld modSection">
      <pc:chgData name="Jayashri Sonkusare" userId="8dc354c683adf6e1" providerId="LiveId" clId="{5EC27B4A-FD87-4B4E-A440-3F2A770E2845}" dt="2022-06-27T19:25:54.358" v="23" actId="403"/>
      <pc:docMkLst>
        <pc:docMk/>
      </pc:docMkLst>
      <pc:sldChg chg="modSp mod">
        <pc:chgData name="Jayashri Sonkusare" userId="8dc354c683adf6e1" providerId="LiveId" clId="{5EC27B4A-FD87-4B4E-A440-3F2A770E2845}" dt="2022-06-27T19:25:54.358" v="23" actId="403"/>
        <pc:sldMkLst>
          <pc:docMk/>
          <pc:sldMk cId="4043737824" sldId="257"/>
        </pc:sldMkLst>
        <pc:spChg chg="mod">
          <ac:chgData name="Jayashri Sonkusare" userId="8dc354c683adf6e1" providerId="LiveId" clId="{5EC27B4A-FD87-4B4E-A440-3F2A770E2845}" dt="2022-06-27T19:25:54.358" v="23" actId="403"/>
          <ac:spMkLst>
            <pc:docMk/>
            <pc:sldMk cId="4043737824" sldId="257"/>
            <ac:spMk id="2" creationId="{78FD68DA-43BA-4508-8DE2-BA9BB7B2FA5B}"/>
          </ac:spMkLst>
        </pc:spChg>
      </pc:sldChg>
      <pc:sldChg chg="delSp modSp new mod">
        <pc:chgData name="Jayashri Sonkusare" userId="8dc354c683adf6e1" providerId="LiveId" clId="{5EC27B4A-FD87-4B4E-A440-3F2A770E2845}" dt="2022-06-27T19:25:29.580" v="22" actId="403"/>
        <pc:sldMkLst>
          <pc:docMk/>
          <pc:sldMk cId="1026537891" sldId="292"/>
        </pc:sldMkLst>
        <pc:spChg chg="mod">
          <ac:chgData name="Jayashri Sonkusare" userId="8dc354c683adf6e1" providerId="LiveId" clId="{5EC27B4A-FD87-4B4E-A440-3F2A770E2845}" dt="2022-06-27T19:25:29.580" v="22" actId="403"/>
          <ac:spMkLst>
            <pc:docMk/>
            <pc:sldMk cId="1026537891" sldId="292"/>
            <ac:spMk id="2" creationId="{6CD20B3C-1F9F-AF10-9DE2-B15DE5E6C649}"/>
          </ac:spMkLst>
        </pc:spChg>
        <pc:spChg chg="del">
          <ac:chgData name="Jayashri Sonkusare" userId="8dc354c683adf6e1" providerId="LiveId" clId="{5EC27B4A-FD87-4B4E-A440-3F2A770E2845}" dt="2022-06-27T19:24:52.379" v="1" actId="478"/>
          <ac:spMkLst>
            <pc:docMk/>
            <pc:sldMk cId="1026537891" sldId="292"/>
            <ac:spMk id="3" creationId="{D05326A2-B348-86E7-0E0B-350FF0F32C69}"/>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9184DA70-C731-4C70-880D-CCD4705E623C}" type="datetime1">
              <a:rPr lang="en-US" smtClean="0"/>
              <a:t>6/28/2022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A98EE3D-8CD1-4C3F-BD1C-C98C9596463C}"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9732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07353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38722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413083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1062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86140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742827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63332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321276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35505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365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91563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0275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396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101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18804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6893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62D6E202-B606-4609-B914-27C9371A1F6D}" type="datetime1">
              <a:rPr lang="en-US" smtClean="0"/>
              <a:t>6/28/2022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360105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031632" y="976543"/>
            <a:ext cx="6941168" cy="2210539"/>
          </a:xfrm>
        </p:spPr>
        <p:txBody>
          <a:bodyPr>
            <a:normAutofit/>
          </a:bodyPr>
          <a:lstStyle/>
          <a:p>
            <a:pPr algn="ctr">
              <a:lnSpc>
                <a:spcPct val="107000"/>
              </a:lnSpc>
              <a:spcAft>
                <a:spcPts val="800"/>
              </a:spcAft>
            </a:pPr>
            <a:r>
              <a:rPr lang="en-IN" sz="4000" dirty="0">
                <a:effectLst/>
                <a:latin typeface="Rockwell Extra Bold" panose="02060903040505020403" pitchFamily="18" charset="0"/>
                <a:ea typeface="Calibri" panose="020F0502020204030204" pitchFamily="34" charset="0"/>
                <a:cs typeface="Times New Roman" panose="02020603050405020304" pitchFamily="18" charset="0"/>
              </a:rPr>
              <a:t>Housing Price Prediction Project</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70157" y="4672739"/>
            <a:ext cx="6269347" cy="1021498"/>
          </a:xfrm>
        </p:spPr>
        <p:txBody>
          <a:bodyPr>
            <a:normAutofit lnSpcReduction="10000"/>
          </a:bodyPr>
          <a:lstStyle/>
          <a:p>
            <a:r>
              <a:rPr lang="en-US" sz="2400" dirty="0">
                <a:solidFill>
                  <a:schemeClr val="bg1"/>
                </a:solidFill>
              </a:rPr>
              <a:t>Created By</a:t>
            </a:r>
          </a:p>
          <a:p>
            <a:r>
              <a:rPr lang="en-US" sz="2400" dirty="0">
                <a:solidFill>
                  <a:schemeClr val="bg1"/>
                </a:solidFill>
              </a:rPr>
              <a:t>Jayashri Dandare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3923930"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8213E847-1838-6CD8-B3AC-53FAA2826681}"/>
              </a:ext>
            </a:extLst>
          </p:cNvPr>
          <p:cNvPicPr>
            <a:picLocks noChangeAspect="1"/>
          </p:cNvPicPr>
          <p:nvPr/>
        </p:nvPicPr>
        <p:blipFill>
          <a:blip r:embed="rId2"/>
          <a:stretch>
            <a:fillRect/>
          </a:stretch>
        </p:blipFill>
        <p:spPr>
          <a:xfrm>
            <a:off x="83783" y="770139"/>
            <a:ext cx="4629416" cy="5577396"/>
          </a:xfrm>
          <a:prstGeom prst="rect">
            <a:avLst/>
          </a:prstGeom>
        </p:spPr>
      </p:pic>
      <p:pic>
        <p:nvPicPr>
          <p:cNvPr id="4" name="Picture 3">
            <a:extLst>
              <a:ext uri="{FF2B5EF4-FFF2-40B4-BE49-F238E27FC236}">
                <a16:creationId xmlns:a16="http://schemas.microsoft.com/office/drawing/2014/main" id="{01893075-F1AE-E8F4-06E7-5FF9689A8BF8}"/>
              </a:ext>
            </a:extLst>
          </p:cNvPr>
          <p:cNvPicPr>
            <a:picLocks noChangeAspect="1"/>
          </p:cNvPicPr>
          <p:nvPr/>
        </p:nvPicPr>
        <p:blipFill>
          <a:blip r:embed="rId3"/>
          <a:stretch>
            <a:fillRect/>
          </a:stretch>
        </p:blipFill>
        <p:spPr>
          <a:xfrm>
            <a:off x="6786146" y="770139"/>
            <a:ext cx="4791075" cy="5577396"/>
          </a:xfrm>
          <a:prstGeom prst="rect">
            <a:avLst/>
          </a:prstGeom>
        </p:spPr>
      </p:pic>
    </p:spTree>
    <p:extLst>
      <p:ext uri="{BB962C8B-B14F-4D97-AF65-F5344CB8AC3E}">
        <p14:creationId xmlns:p14="http://schemas.microsoft.com/office/powerpoint/2010/main" val="1053850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1D6BD377-5396-E9F1-9C96-C734F958D355}"/>
              </a:ext>
            </a:extLst>
          </p:cNvPr>
          <p:cNvPicPr>
            <a:picLocks noChangeAspect="1"/>
          </p:cNvPicPr>
          <p:nvPr/>
        </p:nvPicPr>
        <p:blipFill>
          <a:blip r:embed="rId2"/>
          <a:stretch>
            <a:fillRect/>
          </a:stretch>
        </p:blipFill>
        <p:spPr>
          <a:xfrm>
            <a:off x="70374" y="770138"/>
            <a:ext cx="4643669" cy="5586274"/>
          </a:xfrm>
          <a:prstGeom prst="rect">
            <a:avLst/>
          </a:prstGeom>
        </p:spPr>
      </p:pic>
      <p:pic>
        <p:nvPicPr>
          <p:cNvPr id="4" name="Picture 3">
            <a:extLst>
              <a:ext uri="{FF2B5EF4-FFF2-40B4-BE49-F238E27FC236}">
                <a16:creationId xmlns:a16="http://schemas.microsoft.com/office/drawing/2014/main" id="{9BE86A6D-C1D0-2358-CA89-37461FED7B46}"/>
              </a:ext>
            </a:extLst>
          </p:cNvPr>
          <p:cNvPicPr>
            <a:picLocks noChangeAspect="1"/>
          </p:cNvPicPr>
          <p:nvPr/>
        </p:nvPicPr>
        <p:blipFill>
          <a:blip r:embed="rId3"/>
          <a:stretch>
            <a:fillRect/>
          </a:stretch>
        </p:blipFill>
        <p:spPr>
          <a:xfrm>
            <a:off x="6826928" y="770138"/>
            <a:ext cx="4750293" cy="5586274"/>
          </a:xfrm>
          <a:prstGeom prst="rect">
            <a:avLst/>
          </a:prstGeom>
        </p:spPr>
      </p:pic>
    </p:spTree>
    <p:extLst>
      <p:ext uri="{BB962C8B-B14F-4D97-AF65-F5344CB8AC3E}">
        <p14:creationId xmlns:p14="http://schemas.microsoft.com/office/powerpoint/2010/main" val="113314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4B076CD7-B40D-7F69-DAB5-C5372D0D121E}"/>
              </a:ext>
            </a:extLst>
          </p:cNvPr>
          <p:cNvPicPr>
            <a:picLocks noChangeAspect="1"/>
          </p:cNvPicPr>
          <p:nvPr/>
        </p:nvPicPr>
        <p:blipFill>
          <a:blip r:embed="rId2"/>
          <a:stretch>
            <a:fillRect/>
          </a:stretch>
        </p:blipFill>
        <p:spPr>
          <a:xfrm>
            <a:off x="113005" y="770138"/>
            <a:ext cx="4686300" cy="5559641"/>
          </a:xfrm>
          <a:prstGeom prst="rect">
            <a:avLst/>
          </a:prstGeom>
        </p:spPr>
      </p:pic>
      <p:pic>
        <p:nvPicPr>
          <p:cNvPr id="4" name="Picture 3">
            <a:extLst>
              <a:ext uri="{FF2B5EF4-FFF2-40B4-BE49-F238E27FC236}">
                <a16:creationId xmlns:a16="http://schemas.microsoft.com/office/drawing/2014/main" id="{8BB435C7-3E5C-7213-E455-3E9C063911CF}"/>
              </a:ext>
            </a:extLst>
          </p:cNvPr>
          <p:cNvPicPr>
            <a:picLocks noChangeAspect="1"/>
          </p:cNvPicPr>
          <p:nvPr/>
        </p:nvPicPr>
        <p:blipFill>
          <a:blip r:embed="rId3"/>
          <a:stretch>
            <a:fillRect/>
          </a:stretch>
        </p:blipFill>
        <p:spPr>
          <a:xfrm>
            <a:off x="7392697" y="770138"/>
            <a:ext cx="4191139" cy="5559641"/>
          </a:xfrm>
          <a:prstGeom prst="rect">
            <a:avLst/>
          </a:prstGeom>
        </p:spPr>
      </p:pic>
    </p:spTree>
    <p:extLst>
      <p:ext uri="{BB962C8B-B14F-4D97-AF65-F5344CB8AC3E}">
        <p14:creationId xmlns:p14="http://schemas.microsoft.com/office/powerpoint/2010/main" val="65957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F8B1A9D7-1704-5F8A-18C8-7E476855E61F}"/>
              </a:ext>
            </a:extLst>
          </p:cNvPr>
          <p:cNvPicPr>
            <a:picLocks noChangeAspect="1"/>
          </p:cNvPicPr>
          <p:nvPr/>
        </p:nvPicPr>
        <p:blipFill>
          <a:blip r:embed="rId2"/>
          <a:stretch>
            <a:fillRect/>
          </a:stretch>
        </p:blipFill>
        <p:spPr>
          <a:xfrm>
            <a:off x="147221" y="639515"/>
            <a:ext cx="4724400" cy="5934075"/>
          </a:xfrm>
          <a:prstGeom prst="rect">
            <a:avLst/>
          </a:prstGeom>
        </p:spPr>
      </p:pic>
      <p:pic>
        <p:nvPicPr>
          <p:cNvPr id="4" name="Picture 3">
            <a:extLst>
              <a:ext uri="{FF2B5EF4-FFF2-40B4-BE49-F238E27FC236}">
                <a16:creationId xmlns:a16="http://schemas.microsoft.com/office/drawing/2014/main" id="{993337BC-2C75-380B-A03D-E28A753D89C3}"/>
              </a:ext>
            </a:extLst>
          </p:cNvPr>
          <p:cNvPicPr>
            <a:picLocks noChangeAspect="1"/>
          </p:cNvPicPr>
          <p:nvPr/>
        </p:nvPicPr>
        <p:blipFill>
          <a:blip r:embed="rId3"/>
          <a:stretch>
            <a:fillRect/>
          </a:stretch>
        </p:blipFill>
        <p:spPr>
          <a:xfrm>
            <a:off x="6909971" y="639515"/>
            <a:ext cx="4667250" cy="5934075"/>
          </a:xfrm>
          <a:prstGeom prst="rect">
            <a:avLst/>
          </a:prstGeom>
        </p:spPr>
      </p:pic>
    </p:spTree>
    <p:extLst>
      <p:ext uri="{BB962C8B-B14F-4D97-AF65-F5344CB8AC3E}">
        <p14:creationId xmlns:p14="http://schemas.microsoft.com/office/powerpoint/2010/main" val="239937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00D9B449-B9F7-0CCC-8B80-BDA18F85FFA6}"/>
              </a:ext>
            </a:extLst>
          </p:cNvPr>
          <p:cNvPicPr>
            <a:picLocks noChangeAspect="1"/>
          </p:cNvPicPr>
          <p:nvPr/>
        </p:nvPicPr>
        <p:blipFill>
          <a:blip r:embed="rId2"/>
          <a:stretch>
            <a:fillRect/>
          </a:stretch>
        </p:blipFill>
        <p:spPr>
          <a:xfrm>
            <a:off x="0" y="655329"/>
            <a:ext cx="4781550" cy="5896391"/>
          </a:xfrm>
          <a:prstGeom prst="rect">
            <a:avLst/>
          </a:prstGeom>
        </p:spPr>
      </p:pic>
      <p:pic>
        <p:nvPicPr>
          <p:cNvPr id="4" name="Picture 3">
            <a:extLst>
              <a:ext uri="{FF2B5EF4-FFF2-40B4-BE49-F238E27FC236}">
                <a16:creationId xmlns:a16="http://schemas.microsoft.com/office/drawing/2014/main" id="{4166D9C9-3F8E-1351-E9A9-BA2E627FFFED}"/>
              </a:ext>
            </a:extLst>
          </p:cNvPr>
          <p:cNvPicPr>
            <a:picLocks noChangeAspect="1"/>
          </p:cNvPicPr>
          <p:nvPr/>
        </p:nvPicPr>
        <p:blipFill>
          <a:blip r:embed="rId3"/>
          <a:stretch>
            <a:fillRect/>
          </a:stretch>
        </p:blipFill>
        <p:spPr>
          <a:xfrm>
            <a:off x="5122978" y="655329"/>
            <a:ext cx="6497898" cy="5660278"/>
          </a:xfrm>
          <a:prstGeom prst="rect">
            <a:avLst/>
          </a:prstGeom>
        </p:spPr>
      </p:pic>
    </p:spTree>
    <p:extLst>
      <p:ext uri="{BB962C8B-B14F-4D97-AF65-F5344CB8AC3E}">
        <p14:creationId xmlns:p14="http://schemas.microsoft.com/office/powerpoint/2010/main" val="73063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B3BB8C51-3876-298D-0AF9-520172BA2391}"/>
              </a:ext>
            </a:extLst>
          </p:cNvPr>
          <p:cNvPicPr>
            <a:picLocks noChangeAspect="1"/>
          </p:cNvPicPr>
          <p:nvPr/>
        </p:nvPicPr>
        <p:blipFill>
          <a:blip r:embed="rId2"/>
          <a:stretch>
            <a:fillRect/>
          </a:stretch>
        </p:blipFill>
        <p:spPr>
          <a:xfrm>
            <a:off x="117444" y="770138"/>
            <a:ext cx="5750696" cy="5497497"/>
          </a:xfrm>
          <a:prstGeom prst="rect">
            <a:avLst/>
          </a:prstGeom>
        </p:spPr>
      </p:pic>
      <p:pic>
        <p:nvPicPr>
          <p:cNvPr id="4" name="Picture 3">
            <a:extLst>
              <a:ext uri="{FF2B5EF4-FFF2-40B4-BE49-F238E27FC236}">
                <a16:creationId xmlns:a16="http://schemas.microsoft.com/office/drawing/2014/main" id="{FB49A1A6-51FE-46CA-23C6-C5A2BD583749}"/>
              </a:ext>
            </a:extLst>
          </p:cNvPr>
          <p:cNvPicPr>
            <a:picLocks noChangeAspect="1"/>
          </p:cNvPicPr>
          <p:nvPr/>
        </p:nvPicPr>
        <p:blipFill>
          <a:blip r:embed="rId3"/>
          <a:stretch>
            <a:fillRect/>
          </a:stretch>
        </p:blipFill>
        <p:spPr>
          <a:xfrm>
            <a:off x="6096000" y="770137"/>
            <a:ext cx="5750696" cy="5666174"/>
          </a:xfrm>
          <a:prstGeom prst="rect">
            <a:avLst/>
          </a:prstGeom>
        </p:spPr>
      </p:pic>
    </p:spTree>
    <p:extLst>
      <p:ext uri="{BB962C8B-B14F-4D97-AF65-F5344CB8AC3E}">
        <p14:creationId xmlns:p14="http://schemas.microsoft.com/office/powerpoint/2010/main" val="44272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357056CE-8FE5-9528-77E0-F1FF7A32BA81}"/>
              </a:ext>
            </a:extLst>
          </p:cNvPr>
          <p:cNvPicPr>
            <a:picLocks noChangeAspect="1"/>
          </p:cNvPicPr>
          <p:nvPr/>
        </p:nvPicPr>
        <p:blipFill>
          <a:blip r:embed="rId2"/>
          <a:stretch>
            <a:fillRect/>
          </a:stretch>
        </p:blipFill>
        <p:spPr>
          <a:xfrm>
            <a:off x="81710" y="689412"/>
            <a:ext cx="5731510" cy="5915573"/>
          </a:xfrm>
          <a:prstGeom prst="rect">
            <a:avLst/>
          </a:prstGeom>
        </p:spPr>
      </p:pic>
      <p:pic>
        <p:nvPicPr>
          <p:cNvPr id="4" name="Picture 3">
            <a:extLst>
              <a:ext uri="{FF2B5EF4-FFF2-40B4-BE49-F238E27FC236}">
                <a16:creationId xmlns:a16="http://schemas.microsoft.com/office/drawing/2014/main" id="{59129824-B97D-F3D3-89B1-262E4F1B2452}"/>
              </a:ext>
            </a:extLst>
          </p:cNvPr>
          <p:cNvPicPr>
            <a:picLocks noChangeAspect="1"/>
          </p:cNvPicPr>
          <p:nvPr/>
        </p:nvPicPr>
        <p:blipFill>
          <a:blip r:embed="rId3"/>
          <a:stretch>
            <a:fillRect/>
          </a:stretch>
        </p:blipFill>
        <p:spPr>
          <a:xfrm>
            <a:off x="5964146" y="689412"/>
            <a:ext cx="5731510" cy="5915573"/>
          </a:xfrm>
          <a:prstGeom prst="rect">
            <a:avLst/>
          </a:prstGeom>
        </p:spPr>
      </p:pic>
    </p:spTree>
    <p:extLst>
      <p:ext uri="{BB962C8B-B14F-4D97-AF65-F5344CB8AC3E}">
        <p14:creationId xmlns:p14="http://schemas.microsoft.com/office/powerpoint/2010/main" val="154090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8779C0FF-D18E-E0AD-212B-A7829643D749}"/>
              </a:ext>
            </a:extLst>
          </p:cNvPr>
          <p:cNvPicPr>
            <a:picLocks noChangeAspect="1"/>
          </p:cNvPicPr>
          <p:nvPr/>
        </p:nvPicPr>
        <p:blipFill>
          <a:blip r:embed="rId2"/>
          <a:stretch>
            <a:fillRect/>
          </a:stretch>
        </p:blipFill>
        <p:spPr>
          <a:xfrm>
            <a:off x="81710" y="770138"/>
            <a:ext cx="5731510" cy="5715635"/>
          </a:xfrm>
          <a:prstGeom prst="rect">
            <a:avLst/>
          </a:prstGeom>
        </p:spPr>
      </p:pic>
      <p:pic>
        <p:nvPicPr>
          <p:cNvPr id="4" name="Picture 3">
            <a:extLst>
              <a:ext uri="{FF2B5EF4-FFF2-40B4-BE49-F238E27FC236}">
                <a16:creationId xmlns:a16="http://schemas.microsoft.com/office/drawing/2014/main" id="{4CB5228B-AE96-9B5C-FBDF-87A0B84E68BE}"/>
              </a:ext>
            </a:extLst>
          </p:cNvPr>
          <p:cNvPicPr>
            <a:picLocks noChangeAspect="1"/>
          </p:cNvPicPr>
          <p:nvPr/>
        </p:nvPicPr>
        <p:blipFill>
          <a:blip r:embed="rId3"/>
          <a:stretch>
            <a:fillRect/>
          </a:stretch>
        </p:blipFill>
        <p:spPr>
          <a:xfrm>
            <a:off x="5964568" y="770138"/>
            <a:ext cx="5731510" cy="5715635"/>
          </a:xfrm>
          <a:prstGeom prst="rect">
            <a:avLst/>
          </a:prstGeom>
        </p:spPr>
      </p:pic>
    </p:spTree>
    <p:extLst>
      <p:ext uri="{BB962C8B-B14F-4D97-AF65-F5344CB8AC3E}">
        <p14:creationId xmlns:p14="http://schemas.microsoft.com/office/powerpoint/2010/main" val="2127756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9846BBBA-28B7-3D85-10FA-A1C302A59D87}"/>
              </a:ext>
            </a:extLst>
          </p:cNvPr>
          <p:cNvPicPr>
            <a:picLocks noChangeAspect="1"/>
          </p:cNvPicPr>
          <p:nvPr/>
        </p:nvPicPr>
        <p:blipFill>
          <a:blip r:embed="rId2"/>
          <a:stretch>
            <a:fillRect/>
          </a:stretch>
        </p:blipFill>
        <p:spPr>
          <a:xfrm>
            <a:off x="81710" y="770138"/>
            <a:ext cx="5731510" cy="5622925"/>
          </a:xfrm>
          <a:prstGeom prst="rect">
            <a:avLst/>
          </a:prstGeom>
        </p:spPr>
      </p:pic>
      <p:pic>
        <p:nvPicPr>
          <p:cNvPr id="4" name="Picture 3">
            <a:extLst>
              <a:ext uri="{FF2B5EF4-FFF2-40B4-BE49-F238E27FC236}">
                <a16:creationId xmlns:a16="http://schemas.microsoft.com/office/drawing/2014/main" id="{14203F1C-F3A1-7134-3072-BECA2E86CE6A}"/>
              </a:ext>
            </a:extLst>
          </p:cNvPr>
          <p:cNvPicPr>
            <a:picLocks noChangeAspect="1"/>
          </p:cNvPicPr>
          <p:nvPr/>
        </p:nvPicPr>
        <p:blipFill>
          <a:blip r:embed="rId3"/>
          <a:stretch>
            <a:fillRect/>
          </a:stretch>
        </p:blipFill>
        <p:spPr>
          <a:xfrm>
            <a:off x="5920179" y="770138"/>
            <a:ext cx="5731510" cy="5622925"/>
          </a:xfrm>
          <a:prstGeom prst="rect">
            <a:avLst/>
          </a:prstGeom>
        </p:spPr>
      </p:pic>
    </p:spTree>
    <p:extLst>
      <p:ext uri="{BB962C8B-B14F-4D97-AF65-F5344CB8AC3E}">
        <p14:creationId xmlns:p14="http://schemas.microsoft.com/office/powerpoint/2010/main" val="827377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EF79C21D-9FCF-A531-9328-8A018EBEEBA3}"/>
              </a:ext>
            </a:extLst>
          </p:cNvPr>
          <p:cNvPicPr>
            <a:picLocks noChangeAspect="1"/>
          </p:cNvPicPr>
          <p:nvPr/>
        </p:nvPicPr>
        <p:blipFill>
          <a:blip r:embed="rId2"/>
          <a:stretch>
            <a:fillRect/>
          </a:stretch>
        </p:blipFill>
        <p:spPr>
          <a:xfrm>
            <a:off x="81710" y="705556"/>
            <a:ext cx="5731510" cy="5801995"/>
          </a:xfrm>
          <a:prstGeom prst="rect">
            <a:avLst/>
          </a:prstGeom>
        </p:spPr>
      </p:pic>
      <p:pic>
        <p:nvPicPr>
          <p:cNvPr id="4" name="Picture 3">
            <a:extLst>
              <a:ext uri="{FF2B5EF4-FFF2-40B4-BE49-F238E27FC236}">
                <a16:creationId xmlns:a16="http://schemas.microsoft.com/office/drawing/2014/main" id="{78C5635C-EAB0-2DCD-CF05-8A773ECB6C34}"/>
              </a:ext>
            </a:extLst>
          </p:cNvPr>
          <p:cNvPicPr>
            <a:picLocks noChangeAspect="1"/>
          </p:cNvPicPr>
          <p:nvPr/>
        </p:nvPicPr>
        <p:blipFill>
          <a:blip r:embed="rId3"/>
          <a:stretch>
            <a:fillRect/>
          </a:stretch>
        </p:blipFill>
        <p:spPr>
          <a:xfrm>
            <a:off x="5964567" y="732472"/>
            <a:ext cx="5731510" cy="5775079"/>
          </a:xfrm>
          <a:prstGeom prst="rect">
            <a:avLst/>
          </a:prstGeom>
        </p:spPr>
      </p:pic>
    </p:spTree>
    <p:extLst>
      <p:ext uri="{BB962C8B-B14F-4D97-AF65-F5344CB8AC3E}">
        <p14:creationId xmlns:p14="http://schemas.microsoft.com/office/powerpoint/2010/main" val="167254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036164" y="1660124"/>
            <a:ext cx="4918228" cy="1686758"/>
          </a:xfrm>
        </p:spPr>
        <p:txBody>
          <a:bodyPr anchor="ctr">
            <a:normAutofit/>
          </a:bodyPr>
          <a:lstStyle/>
          <a:p>
            <a:pPr lvl="0"/>
            <a:r>
              <a:rPr lang="en-US" sz="66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5FF8BB21-C39E-A085-6FD5-0123725EDBA5}"/>
              </a:ext>
            </a:extLst>
          </p:cNvPr>
          <p:cNvPicPr>
            <a:picLocks noChangeAspect="1"/>
          </p:cNvPicPr>
          <p:nvPr/>
        </p:nvPicPr>
        <p:blipFill>
          <a:blip r:embed="rId2"/>
          <a:stretch>
            <a:fillRect/>
          </a:stretch>
        </p:blipFill>
        <p:spPr>
          <a:xfrm>
            <a:off x="614778" y="770138"/>
            <a:ext cx="10198223" cy="5889900"/>
          </a:xfrm>
          <a:prstGeom prst="rect">
            <a:avLst/>
          </a:prstGeom>
        </p:spPr>
      </p:pic>
    </p:spTree>
    <p:extLst>
      <p:ext uri="{BB962C8B-B14F-4D97-AF65-F5344CB8AC3E}">
        <p14:creationId xmlns:p14="http://schemas.microsoft.com/office/powerpoint/2010/main" val="333928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D8E95E04-89A4-BBDA-AFFC-57B224DCCC37}"/>
              </a:ext>
            </a:extLst>
          </p:cNvPr>
          <p:cNvPicPr>
            <a:picLocks noChangeAspect="1"/>
          </p:cNvPicPr>
          <p:nvPr/>
        </p:nvPicPr>
        <p:blipFill>
          <a:blip r:embed="rId2"/>
          <a:stretch>
            <a:fillRect/>
          </a:stretch>
        </p:blipFill>
        <p:spPr>
          <a:xfrm>
            <a:off x="976544" y="770138"/>
            <a:ext cx="9658905" cy="5844034"/>
          </a:xfrm>
          <a:prstGeom prst="rect">
            <a:avLst/>
          </a:prstGeom>
        </p:spPr>
      </p:pic>
    </p:spTree>
    <p:extLst>
      <p:ext uri="{BB962C8B-B14F-4D97-AF65-F5344CB8AC3E}">
        <p14:creationId xmlns:p14="http://schemas.microsoft.com/office/powerpoint/2010/main" val="3383059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46062344-AA21-6E0D-15EB-C8681B16960F}"/>
              </a:ext>
            </a:extLst>
          </p:cNvPr>
          <p:cNvPicPr>
            <a:picLocks noChangeAspect="1"/>
          </p:cNvPicPr>
          <p:nvPr/>
        </p:nvPicPr>
        <p:blipFill>
          <a:blip r:embed="rId2"/>
          <a:stretch>
            <a:fillRect/>
          </a:stretch>
        </p:blipFill>
        <p:spPr>
          <a:xfrm>
            <a:off x="1180338" y="724639"/>
            <a:ext cx="8975715" cy="5714093"/>
          </a:xfrm>
          <a:prstGeom prst="rect">
            <a:avLst/>
          </a:prstGeom>
        </p:spPr>
      </p:pic>
    </p:spTree>
    <p:extLst>
      <p:ext uri="{BB962C8B-B14F-4D97-AF65-F5344CB8AC3E}">
        <p14:creationId xmlns:p14="http://schemas.microsoft.com/office/powerpoint/2010/main" val="74548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C067BCAA-04B4-C4C7-F57C-5464F552D772}"/>
              </a:ext>
            </a:extLst>
          </p:cNvPr>
          <p:cNvPicPr>
            <a:picLocks noChangeAspect="1"/>
          </p:cNvPicPr>
          <p:nvPr/>
        </p:nvPicPr>
        <p:blipFill>
          <a:blip r:embed="rId2"/>
          <a:stretch>
            <a:fillRect/>
          </a:stretch>
        </p:blipFill>
        <p:spPr>
          <a:xfrm>
            <a:off x="559801" y="695657"/>
            <a:ext cx="10396882" cy="5729458"/>
          </a:xfrm>
          <a:prstGeom prst="rect">
            <a:avLst/>
          </a:prstGeom>
        </p:spPr>
      </p:pic>
    </p:spTree>
    <p:extLst>
      <p:ext uri="{BB962C8B-B14F-4D97-AF65-F5344CB8AC3E}">
        <p14:creationId xmlns:p14="http://schemas.microsoft.com/office/powerpoint/2010/main" val="214018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C2A37F30-63C9-0B69-4991-093A5119B6FB}"/>
              </a:ext>
            </a:extLst>
          </p:cNvPr>
          <p:cNvPicPr>
            <a:picLocks noChangeAspect="1"/>
          </p:cNvPicPr>
          <p:nvPr/>
        </p:nvPicPr>
        <p:blipFill>
          <a:blip r:embed="rId2"/>
          <a:stretch>
            <a:fillRect/>
          </a:stretch>
        </p:blipFill>
        <p:spPr>
          <a:xfrm>
            <a:off x="1589102" y="640775"/>
            <a:ext cx="9223899" cy="5706431"/>
          </a:xfrm>
          <a:prstGeom prst="rect">
            <a:avLst/>
          </a:prstGeom>
        </p:spPr>
      </p:pic>
    </p:spTree>
    <p:extLst>
      <p:ext uri="{BB962C8B-B14F-4D97-AF65-F5344CB8AC3E}">
        <p14:creationId xmlns:p14="http://schemas.microsoft.com/office/powerpoint/2010/main" val="119259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AD35F95D-4FFF-35E0-AA61-5AB1D544C5D2}"/>
              </a:ext>
            </a:extLst>
          </p:cNvPr>
          <p:cNvPicPr>
            <a:picLocks noChangeAspect="1"/>
          </p:cNvPicPr>
          <p:nvPr/>
        </p:nvPicPr>
        <p:blipFill>
          <a:blip r:embed="rId2"/>
          <a:stretch>
            <a:fillRect/>
          </a:stretch>
        </p:blipFill>
        <p:spPr>
          <a:xfrm>
            <a:off x="816745" y="610636"/>
            <a:ext cx="9206144" cy="6204604"/>
          </a:xfrm>
          <a:prstGeom prst="rect">
            <a:avLst/>
          </a:prstGeom>
        </p:spPr>
      </p:pic>
    </p:spTree>
    <p:extLst>
      <p:ext uri="{BB962C8B-B14F-4D97-AF65-F5344CB8AC3E}">
        <p14:creationId xmlns:p14="http://schemas.microsoft.com/office/powerpoint/2010/main" val="2902763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83625" y="0"/>
            <a:ext cx="10396882" cy="1151965"/>
          </a:xfrm>
        </p:spPr>
        <p:txBody>
          <a:bodyPr>
            <a:normAutofit fontScale="90000"/>
          </a:bodyPr>
          <a:lstStyle/>
          <a:p>
            <a:pPr algn="ctr"/>
            <a:r>
              <a:rPr lang="en-IN" sz="4900" dirty="0"/>
              <a:t>SET OF ASSUMPTIONS RELATED TO THE PROBLEM UNDER CONSIDERATION</a:t>
            </a:r>
            <a:r>
              <a:rPr lang="en-US" sz="4900" dirty="0"/>
              <a:t> </a:t>
            </a:r>
          </a:p>
        </p:txBody>
      </p:sp>
      <p:sp>
        <p:nvSpPr>
          <p:cNvPr id="4" name="Content Placeholder 3">
            <a:extLst>
              <a:ext uri="{FF2B5EF4-FFF2-40B4-BE49-F238E27FC236}">
                <a16:creationId xmlns:a16="http://schemas.microsoft.com/office/drawing/2014/main" id="{E1BBA569-419A-2F81-8B83-54B0829AEFED}"/>
              </a:ext>
            </a:extLst>
          </p:cNvPr>
          <p:cNvSpPr>
            <a:spLocks noGrp="1"/>
          </p:cNvSpPr>
          <p:nvPr>
            <p:ph sz="quarter" idx="13"/>
          </p:nvPr>
        </p:nvSpPr>
        <p:spPr>
          <a:xfrm>
            <a:off x="683625" y="1382785"/>
            <a:ext cx="10394707" cy="4222620"/>
          </a:xfrm>
        </p:spPr>
        <p:txBody>
          <a:bodyPr>
            <a:normAutofit fontScale="92500" lnSpcReduction="10000"/>
          </a:bodyPr>
          <a:lstStyle/>
          <a:p>
            <a:pPr marL="285750" indent="-285750">
              <a:buFont typeface="Arial"/>
              <a:buChar char="•"/>
            </a:pPr>
            <a:r>
              <a:rPr lang="en-IN" sz="2800" dirty="0">
                <a:latin typeface="Bahnschrift Condensed" panose="020B0502040204020203" pitchFamily="34" charset="0"/>
                <a:cs typeface="Arial" panose="020B0604020202020204" pitchFamily="34" charset="0"/>
              </a:rPr>
              <a:t>By looking into the target variable label we assumed that it was </a:t>
            </a:r>
            <a:r>
              <a:rPr lang="en-US" sz="2800" dirty="0">
                <a:latin typeface="Bahnschrift Condensed" panose="020B0502040204020203" pitchFamily="34" charset="0"/>
                <a:cs typeface="Arial" panose="020B0604020202020204" pitchFamily="34" charset="0"/>
              </a:rPr>
              <a:t> </a:t>
            </a:r>
            <a:r>
              <a:rPr lang="en-IN" sz="2800" dirty="0">
                <a:latin typeface="Bahnschrift Condensed" panose="020B0502040204020203" pitchFamily="34" charset="0"/>
                <a:cs typeface="Arial" panose="020B0604020202020204" pitchFamily="34" charset="0"/>
              </a:rPr>
              <a:t>a </a:t>
            </a:r>
            <a:r>
              <a:rPr lang="en-US" sz="2800" dirty="0">
                <a:latin typeface="Bahnschrift Condensed" panose="020B0502040204020203" pitchFamily="34" charset="0"/>
                <a:cs typeface="Arial" panose="020B0604020202020204" pitchFamily="34" charset="0"/>
              </a:rPr>
              <a:t> </a:t>
            </a:r>
            <a:r>
              <a:rPr lang="en-IN" sz="2800" dirty="0">
                <a:latin typeface="Bahnschrift Condensed" panose="020B0502040204020203" pitchFamily="34" charset="0"/>
                <a:cs typeface="Arial" panose="020B0604020202020204" pitchFamily="34" charset="0"/>
              </a:rPr>
              <a:t>Regression type of problem.</a:t>
            </a:r>
            <a:r>
              <a:rPr lang="en-US" sz="2800" dirty="0">
                <a:latin typeface="Bahnschrift Condensed" panose="020B0502040204020203" pitchFamily="34" charset="0"/>
                <a:cs typeface="Arial" panose="020B0604020202020204" pitchFamily="34" charset="0"/>
              </a:rPr>
              <a:t> </a:t>
            </a:r>
          </a:p>
          <a:p>
            <a:endParaRPr lang="en-US" sz="2800" dirty="0">
              <a:latin typeface="Bahnschrift Condensed" panose="020B0502040204020203" pitchFamily="34" charset="0"/>
              <a:cs typeface="Arial" panose="020B0604020202020204" pitchFamily="34" charset="0"/>
            </a:endParaRPr>
          </a:p>
          <a:p>
            <a:pPr marL="285750" indent="-285750">
              <a:buFont typeface="Arial"/>
              <a:buChar char="•"/>
            </a:pPr>
            <a:r>
              <a:rPr lang="en-IN" sz="2800" dirty="0">
                <a:latin typeface="Bahnschrift Condensed" panose="020B0502040204020203" pitchFamily="34" charset="0"/>
                <a:cs typeface="Arial" panose="020B0604020202020204" pitchFamily="34" charset="0"/>
              </a:rPr>
              <a:t>We observed multicollinearity in between columns so we assumed </a:t>
            </a:r>
            <a:r>
              <a:rPr lang="en-US" sz="2800" dirty="0">
                <a:latin typeface="Bahnschrift Condensed" panose="020B0502040204020203" pitchFamily="34" charset="0"/>
                <a:cs typeface="Arial" panose="020B0604020202020204" pitchFamily="34" charset="0"/>
              </a:rPr>
              <a:t> </a:t>
            </a:r>
            <a:r>
              <a:rPr lang="en-IN" sz="2800" dirty="0">
                <a:latin typeface="Bahnschrift Condensed" panose="020B0502040204020203" pitchFamily="34" charset="0"/>
                <a:cs typeface="Arial" panose="020B0604020202020204" pitchFamily="34" charset="0"/>
              </a:rPr>
              <a:t>that we will be using Principal Component Analysis (PCA).</a:t>
            </a:r>
            <a:r>
              <a:rPr lang="en-US" sz="2800" dirty="0">
                <a:latin typeface="Bahnschrift Condensed" panose="020B0502040204020203" pitchFamily="34" charset="0"/>
                <a:cs typeface="Arial" panose="020B0604020202020204" pitchFamily="34" charset="0"/>
              </a:rPr>
              <a:t> </a:t>
            </a:r>
          </a:p>
          <a:p>
            <a:endParaRPr lang="en-US" sz="2800" dirty="0">
              <a:latin typeface="Bahnschrift Condensed" panose="020B0502040204020203" pitchFamily="34" charset="0"/>
              <a:cs typeface="Arial" panose="020B0604020202020204" pitchFamily="34" charset="0"/>
            </a:endParaRPr>
          </a:p>
          <a:p>
            <a:pPr marL="285750" indent="-285750">
              <a:buFont typeface="Arial"/>
              <a:buChar char="•"/>
            </a:pPr>
            <a:r>
              <a:rPr lang="en-IN" sz="2800" dirty="0">
                <a:latin typeface="Bahnschrift Condensed" panose="020B0502040204020203" pitchFamily="34" charset="0"/>
                <a:cs typeface="Arial" panose="020B0604020202020204" pitchFamily="34" charset="0"/>
              </a:rPr>
              <a:t>We also observed that only one single unique value was present in </a:t>
            </a:r>
            <a:r>
              <a:rPr lang="en-US" sz="2800" dirty="0">
                <a:latin typeface="Bahnschrift Condensed" panose="020B0502040204020203" pitchFamily="34" charset="0"/>
                <a:cs typeface="Arial" panose="020B0604020202020204" pitchFamily="34" charset="0"/>
              </a:rPr>
              <a:t> </a:t>
            </a:r>
            <a:r>
              <a:rPr lang="en-IN" sz="2800" dirty="0">
                <a:latin typeface="Bahnschrift Condensed" panose="020B0502040204020203" pitchFamily="34" charset="0"/>
                <a:cs typeface="Arial" panose="020B0604020202020204" pitchFamily="34" charset="0"/>
              </a:rPr>
              <a:t>Utilities column so we assumed that we will be dropping </a:t>
            </a:r>
            <a:r>
              <a:rPr lang="en-US" sz="2800" dirty="0">
                <a:latin typeface="Bahnschrift Condensed" panose="020B0502040204020203" pitchFamily="34" charset="0"/>
                <a:cs typeface="Arial" panose="020B0604020202020204" pitchFamily="34" charset="0"/>
              </a:rPr>
              <a:t> </a:t>
            </a:r>
            <a:r>
              <a:rPr lang="en-IN" sz="2800" dirty="0">
                <a:latin typeface="Bahnschrift Condensed" panose="020B0502040204020203" pitchFamily="34" charset="0"/>
                <a:cs typeface="Arial" panose="020B0604020202020204" pitchFamily="34" charset="0"/>
              </a:rPr>
              <a:t>this columns.</a:t>
            </a:r>
            <a:r>
              <a:rPr lang="en-US" sz="2800" dirty="0">
                <a:latin typeface="Bahnschrift Condensed" panose="020B0502040204020203" pitchFamily="34" charset="0"/>
                <a:cs typeface="Arial" panose="020B0604020202020204" pitchFamily="34" charset="0"/>
              </a:rPr>
              <a:t> </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9319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Model dashboard</a:t>
            </a:r>
            <a:endParaRPr lang="en-IN" dirty="0"/>
          </a:p>
        </p:txBody>
      </p:sp>
      <p:pic>
        <p:nvPicPr>
          <p:cNvPr id="4" name="Picture 3">
            <a:extLst>
              <a:ext uri="{FF2B5EF4-FFF2-40B4-BE49-F238E27FC236}">
                <a16:creationId xmlns:a16="http://schemas.microsoft.com/office/drawing/2014/main" id="{8D7734FA-D0FC-E54E-8E73-C9D1F6ED3A56}"/>
              </a:ext>
            </a:extLst>
          </p:cNvPr>
          <p:cNvPicPr>
            <a:picLocks noChangeAspect="1"/>
          </p:cNvPicPr>
          <p:nvPr/>
        </p:nvPicPr>
        <p:blipFill>
          <a:blip r:embed="rId2"/>
          <a:stretch>
            <a:fillRect/>
          </a:stretch>
        </p:blipFill>
        <p:spPr>
          <a:xfrm>
            <a:off x="88775" y="690238"/>
            <a:ext cx="8868793" cy="5893426"/>
          </a:xfrm>
          <a:prstGeom prst="rect">
            <a:avLst/>
          </a:prstGeom>
        </p:spPr>
      </p:pic>
    </p:spTree>
    <p:extLst>
      <p:ext uri="{BB962C8B-B14F-4D97-AF65-F5344CB8AC3E}">
        <p14:creationId xmlns:p14="http://schemas.microsoft.com/office/powerpoint/2010/main" val="646794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lvl="0" algn="ctr">
              <a:lnSpc>
                <a:spcPct val="107000"/>
              </a:lnSpc>
              <a:spcAft>
                <a:spcPts val="800"/>
              </a:spcAft>
            </a:pPr>
            <a:r>
              <a:rPr lang="en-IN" sz="4900" dirty="0"/>
              <a:t>Interpretation of the Results:</a:t>
            </a:r>
          </a:p>
        </p:txBody>
      </p:sp>
      <p:sp>
        <p:nvSpPr>
          <p:cNvPr id="4" name="TextBox 3">
            <a:extLst>
              <a:ext uri="{FF2B5EF4-FFF2-40B4-BE49-F238E27FC236}">
                <a16:creationId xmlns:a16="http://schemas.microsoft.com/office/drawing/2014/main" id="{362C254C-54B4-1823-A0FE-AEB9A49F090B}"/>
              </a:ext>
            </a:extLst>
          </p:cNvPr>
          <p:cNvSpPr txBox="1"/>
          <p:nvPr/>
        </p:nvSpPr>
        <p:spPr>
          <a:xfrm>
            <a:off x="483833" y="1018084"/>
            <a:ext cx="11225814" cy="2692660"/>
          </a:xfrm>
          <a:prstGeom prst="rect">
            <a:avLst/>
          </a:prstGeom>
          <a:noFill/>
        </p:spPr>
        <p:txBody>
          <a:bodyPr wrap="square">
            <a:spAutoFit/>
          </a:bodyPr>
          <a:lstStyle/>
          <a:p>
            <a:pPr marL="342900" lvl="0" indent="-342900">
              <a:lnSpc>
                <a:spcPct val="150000"/>
              </a:lnSpc>
              <a:spcAft>
                <a:spcPts val="800"/>
              </a:spcAft>
              <a:buClr>
                <a:schemeClr val="accent1"/>
              </a:buClr>
              <a:buFont typeface="Symbol" panose="05050102010706020507" pitchFamily="18" charset="2"/>
              <a:buChar char=""/>
            </a:pPr>
            <a:r>
              <a:rPr lang="en-IN" sz="2800" cap="all" dirty="0">
                <a:latin typeface="Bahnschrift Condensed" panose="020B0502040204020203" pitchFamily="34" charset="0"/>
                <a:cs typeface="Arial" panose="020B0604020202020204" pitchFamily="34" charset="0"/>
              </a:rPr>
              <a:t>From the visualization we interpreted that the target variable </a:t>
            </a:r>
            <a:r>
              <a:rPr lang="en-IN" sz="2800" cap="all" dirty="0" err="1">
                <a:latin typeface="Bahnschrift Condensed" panose="020B0502040204020203" pitchFamily="34" charset="0"/>
                <a:cs typeface="Arial" panose="020B0604020202020204" pitchFamily="34" charset="0"/>
              </a:rPr>
              <a:t>SalePrice</a:t>
            </a:r>
            <a:r>
              <a:rPr lang="en-IN" sz="2800" cap="all" dirty="0">
                <a:latin typeface="Bahnschrift Condensed" panose="020B0502040204020203" pitchFamily="34" charset="0"/>
                <a:cs typeface="Arial" panose="020B0604020202020204" pitchFamily="34" charset="0"/>
              </a:rPr>
              <a:t> was highly positively correlated with the columns </a:t>
            </a:r>
            <a:r>
              <a:rPr lang="en-IN" sz="2800" cap="all" dirty="0" err="1">
                <a:latin typeface="Bahnschrift Condensed" panose="020B0502040204020203" pitchFamily="34" charset="0"/>
                <a:cs typeface="Arial" panose="020B0604020202020204" pitchFamily="34" charset="0"/>
              </a:rPr>
              <a:t>GrLivArea</a:t>
            </a:r>
            <a:r>
              <a:rPr lang="en-IN" sz="2800" cap="all" dirty="0">
                <a:latin typeface="Bahnschrift Condensed" panose="020B0502040204020203" pitchFamily="34" charset="0"/>
                <a:cs typeface="Arial" panose="020B0604020202020204" pitchFamily="34" charset="0"/>
              </a:rPr>
              <a:t>, </a:t>
            </a:r>
            <a:r>
              <a:rPr lang="en-IN" sz="2800" cap="all" dirty="0" err="1">
                <a:latin typeface="Bahnschrift Condensed" panose="020B0502040204020203" pitchFamily="34" charset="0"/>
                <a:cs typeface="Arial" panose="020B0604020202020204" pitchFamily="34" charset="0"/>
              </a:rPr>
              <a:t>YearBuilt</a:t>
            </a:r>
            <a:r>
              <a:rPr lang="en-IN" sz="2800" cap="all" dirty="0">
                <a:latin typeface="Bahnschrift Condensed" panose="020B0502040204020203" pitchFamily="34" charset="0"/>
                <a:cs typeface="Arial" panose="020B0604020202020204" pitchFamily="34" charset="0"/>
              </a:rPr>
              <a:t>, </a:t>
            </a:r>
            <a:r>
              <a:rPr lang="en-IN" sz="2800" cap="all" dirty="0" err="1">
                <a:latin typeface="Bahnschrift Condensed" panose="020B0502040204020203" pitchFamily="34" charset="0"/>
                <a:cs typeface="Arial" panose="020B0604020202020204" pitchFamily="34" charset="0"/>
              </a:rPr>
              <a:t>OverallQual</a:t>
            </a:r>
            <a:r>
              <a:rPr lang="en-IN" sz="2800" cap="all" dirty="0">
                <a:latin typeface="Bahnschrift Condensed" panose="020B0502040204020203" pitchFamily="34" charset="0"/>
                <a:cs typeface="Arial" panose="020B0604020202020204" pitchFamily="34" charset="0"/>
              </a:rPr>
              <a:t>, </a:t>
            </a:r>
            <a:r>
              <a:rPr lang="en-IN" sz="2800" cap="all" dirty="0" err="1">
                <a:latin typeface="Bahnschrift Condensed" panose="020B0502040204020203" pitchFamily="34" charset="0"/>
                <a:cs typeface="Arial" panose="020B0604020202020204" pitchFamily="34" charset="0"/>
              </a:rPr>
              <a:t>GarageCars</a:t>
            </a:r>
            <a:r>
              <a:rPr lang="en-IN" sz="2800" cap="all" dirty="0">
                <a:latin typeface="Bahnschrift Condensed" panose="020B0502040204020203" pitchFamily="34" charset="0"/>
                <a:cs typeface="Arial" panose="020B0604020202020204" pitchFamily="34" charset="0"/>
              </a:rPr>
              <a:t>, </a:t>
            </a:r>
            <a:r>
              <a:rPr lang="en-IN" sz="2800" cap="all" dirty="0" err="1">
                <a:latin typeface="Bahnschrift Condensed" panose="020B0502040204020203" pitchFamily="34" charset="0"/>
                <a:cs typeface="Arial" panose="020B0604020202020204" pitchFamily="34" charset="0"/>
              </a:rPr>
              <a:t>GarageArea</a:t>
            </a:r>
            <a:r>
              <a:rPr lang="en-IN" sz="2800" cap="all" dirty="0">
                <a:latin typeface="Bahnschrift Condensed" panose="020B0502040204020203" pitchFamily="34" charset="0"/>
                <a:cs typeface="Arial" panose="020B0604020202020204" pitchFamily="34" charset="0"/>
              </a:rPr>
              <a:t>.</a:t>
            </a:r>
          </a:p>
          <a:p>
            <a:pPr marL="342900" lvl="0" indent="-342900">
              <a:lnSpc>
                <a:spcPct val="150000"/>
              </a:lnSpc>
              <a:spcAft>
                <a:spcPts val="800"/>
              </a:spcAft>
              <a:buClr>
                <a:schemeClr val="accent1"/>
              </a:buClr>
              <a:buFont typeface="Symbol" panose="05050102010706020507" pitchFamily="18" charset="2"/>
              <a:buChar char=""/>
            </a:pPr>
            <a:r>
              <a:rPr lang="en-IN" sz="2800" cap="all" dirty="0">
                <a:latin typeface="Bahnschrift Condensed" panose="020B0502040204020203" pitchFamily="34" charset="0"/>
                <a:cs typeface="Arial" panose="020B0604020202020204" pitchFamily="34" charset="0"/>
              </a:rPr>
              <a:t>From the </a:t>
            </a:r>
            <a:r>
              <a:rPr lang="en-IN" sz="2800" cap="all" dirty="0" err="1">
                <a:latin typeface="Bahnschrift Condensed" panose="020B0502040204020203" pitchFamily="34" charset="0"/>
                <a:cs typeface="Arial" panose="020B0604020202020204" pitchFamily="34" charset="0"/>
              </a:rPr>
              <a:t>preprocessing</a:t>
            </a:r>
            <a:r>
              <a:rPr lang="en-IN" sz="2800" cap="all" dirty="0">
                <a:latin typeface="Bahnschrift Condensed" panose="020B0502040204020203" pitchFamily="34" charset="0"/>
                <a:cs typeface="Arial" panose="020B0604020202020204" pitchFamily="34" charset="0"/>
              </a:rPr>
              <a:t> we interpreted that data was improper scaled</a:t>
            </a:r>
          </a:p>
        </p:txBody>
      </p:sp>
    </p:spTree>
    <p:extLst>
      <p:ext uri="{BB962C8B-B14F-4D97-AF65-F5344CB8AC3E}">
        <p14:creationId xmlns:p14="http://schemas.microsoft.com/office/powerpoint/2010/main" val="2041350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3012C790-2CC6-3629-FF64-0300D40D86FD}"/>
              </a:ext>
            </a:extLst>
          </p:cNvPr>
          <p:cNvPicPr>
            <a:picLocks noChangeAspect="1"/>
          </p:cNvPicPr>
          <p:nvPr/>
        </p:nvPicPr>
        <p:blipFill>
          <a:blip r:embed="rId2"/>
          <a:stretch>
            <a:fillRect/>
          </a:stretch>
        </p:blipFill>
        <p:spPr>
          <a:xfrm>
            <a:off x="98220" y="770138"/>
            <a:ext cx="5715000" cy="4933950"/>
          </a:xfrm>
          <a:prstGeom prst="rect">
            <a:avLst/>
          </a:prstGeom>
        </p:spPr>
      </p:pic>
      <p:sp>
        <p:nvSpPr>
          <p:cNvPr id="5" name="TextBox 4">
            <a:extLst>
              <a:ext uri="{FF2B5EF4-FFF2-40B4-BE49-F238E27FC236}">
                <a16:creationId xmlns:a16="http://schemas.microsoft.com/office/drawing/2014/main" id="{46290D7D-3CC8-BCC1-8EFB-B77E137F12F5}"/>
              </a:ext>
            </a:extLst>
          </p:cNvPr>
          <p:cNvSpPr txBox="1"/>
          <p:nvPr/>
        </p:nvSpPr>
        <p:spPr>
          <a:xfrm>
            <a:off x="5948038" y="1682911"/>
            <a:ext cx="4789503" cy="1712713"/>
          </a:xfrm>
          <a:prstGeom prst="rect">
            <a:avLst/>
          </a:prstGeom>
          <a:noFill/>
        </p:spPr>
        <p:txBody>
          <a:bodyPr wrap="square">
            <a:spAutoFit/>
          </a:bodyPr>
          <a:lstStyle/>
          <a:p>
            <a:pPr marL="457200">
              <a:lnSpc>
                <a:spcPct val="107000"/>
              </a:lnSpc>
              <a:spcAft>
                <a:spcPts val="800"/>
              </a:spcAft>
            </a:pPr>
            <a:r>
              <a:rPr lang="en-IN" sz="2000" dirty="0">
                <a:effectLst/>
                <a:latin typeface="Arial Rounded MT Bold" panose="020F0704030504030204" pitchFamily="34" charset="0"/>
                <a:ea typeface="Calibri" panose="020F0502020204030204" pitchFamily="34" charset="0"/>
                <a:cs typeface="Times New Roman" panose="02020603050405020304" pitchFamily="18" charset="0"/>
              </a:rPr>
              <a:t>From the </a:t>
            </a:r>
            <a:r>
              <a:rPr lang="en-IN" sz="2000" dirty="0" err="1">
                <a:effectLst/>
                <a:latin typeface="Arial Rounded MT Bold" panose="020F0704030504030204" pitchFamily="34" charset="0"/>
                <a:ea typeface="Calibri" panose="020F0502020204030204" pitchFamily="34" charset="0"/>
                <a:cs typeface="Times New Roman" panose="02020603050405020304" pitchFamily="18" charset="0"/>
              </a:rPr>
              <a:t>modeling</a:t>
            </a:r>
            <a:r>
              <a:rPr lang="en-IN" sz="2000" dirty="0">
                <a:effectLst/>
                <a:latin typeface="Arial Rounded MT Bold" panose="020F0704030504030204" pitchFamily="34" charset="0"/>
                <a:ea typeface="Calibri" panose="020F0502020204030204" pitchFamily="34" charset="0"/>
                <a:cs typeface="Times New Roman" panose="02020603050405020304" pitchFamily="18" charset="0"/>
              </a:rPr>
              <a:t> we interpreted that after hyperparameter tuning Ridge Regressor works best giving 87% score.</a:t>
            </a:r>
            <a:endParaRPr lang="en-IN"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6801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2339-0DA3-CEFA-59A7-131CA3B63E20}"/>
              </a:ext>
            </a:extLst>
          </p:cNvPr>
          <p:cNvSpPr>
            <a:spLocks noGrp="1"/>
          </p:cNvSpPr>
          <p:nvPr>
            <p:ph type="title"/>
          </p:nvPr>
        </p:nvSpPr>
        <p:spPr>
          <a:xfrm>
            <a:off x="464598" y="397275"/>
            <a:ext cx="10396882" cy="858915"/>
          </a:xfrm>
        </p:spPr>
        <p:txBody>
          <a:bodyPr>
            <a:normAutofit/>
          </a:bodyPr>
          <a:lstStyle/>
          <a:p>
            <a:pPr algn="ctr"/>
            <a:r>
              <a:rPr lang="en-US" sz="4400" dirty="0">
                <a:effectLst>
                  <a:outerShdw blurRad="38100" dist="38100" dir="2700000" algn="tl">
                    <a:srgbClr val="000000">
                      <a:alpha val="43137"/>
                    </a:srgbClr>
                  </a:outerShdw>
                </a:effectLst>
              </a:rPr>
              <a:t>Problem Statement</a:t>
            </a:r>
            <a:endParaRPr lang="en-IN" sz="44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F8BCEDB-D2FA-4E16-A6ED-D243226B6FD7}"/>
              </a:ext>
            </a:extLst>
          </p:cNvPr>
          <p:cNvSpPr>
            <a:spLocks noGrp="1"/>
          </p:cNvSpPr>
          <p:nvPr>
            <p:ph sz="quarter" idx="13"/>
          </p:nvPr>
        </p:nvSpPr>
        <p:spPr>
          <a:xfrm>
            <a:off x="204186" y="967666"/>
            <a:ext cx="11523216" cy="4634144"/>
          </a:xfrm>
        </p:spPr>
        <p:txBody>
          <a:bodyPr>
            <a:normAutofit fontScale="70000" lnSpcReduction="20000"/>
          </a:bodyPr>
          <a:lstStyle/>
          <a:p>
            <a:pPr algn="l"/>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 </a:t>
            </a:r>
          </a:p>
          <a:p>
            <a:r>
              <a:rPr lang="en-US" sz="1800" b="0" i="0" u="none" strike="noStrike" baseline="0" dirty="0">
                <a:solidFill>
                  <a:srgbClr val="000000"/>
                </a:solidFill>
                <a:latin typeface="Times New Roman" panose="02020603050405020304" pitchFamily="18" charset="0"/>
              </a:rPr>
              <a:t>A US-based housing company named </a:t>
            </a:r>
            <a:r>
              <a:rPr lang="en-US" sz="1800" b="1" i="0" u="none" strike="noStrike" baseline="0" dirty="0">
                <a:solidFill>
                  <a:srgbClr val="000000"/>
                </a:solidFill>
                <a:latin typeface="Times New Roman" panose="02020603050405020304" pitchFamily="18" charset="0"/>
              </a:rPr>
              <a:t>Surprise Housing </a:t>
            </a:r>
            <a:r>
              <a:rPr lang="en-US" sz="1800" b="0" i="0" u="none" strike="noStrike" baseline="0" dirty="0">
                <a:solidFill>
                  <a:srgbClr val="000000"/>
                </a:solidFill>
                <a:latin typeface="Times New Roman" panose="02020603050405020304" pitchFamily="18" charset="0"/>
              </a:rPr>
              <a:t>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1800" b="0" i="0" u="none" strike="noStrike" baseline="0" dirty="0">
                <a:solidFill>
                  <a:srgbClr val="000000"/>
                </a:solidFill>
                <a:latin typeface="Times New Roman" panose="020206030504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a:t>
            </a:r>
          </a:p>
          <a:p>
            <a:pPr marL="0" indent="0">
              <a:buNone/>
            </a:pPr>
            <a:r>
              <a:rPr lang="en-US" sz="1800" b="0" i="0" u="none" strike="noStrike" baseline="0" dirty="0">
                <a:solidFill>
                  <a:srgbClr val="000000"/>
                </a:solidFill>
                <a:latin typeface="Times New Roman" panose="02020603050405020304" pitchFamily="18" charset="0"/>
              </a:rPr>
              <a:t>For this company wants to know: </a:t>
            </a:r>
          </a:p>
          <a:p>
            <a:r>
              <a:rPr lang="en-US" sz="1800" b="0" i="0" u="none" strike="noStrike" baseline="0" dirty="0">
                <a:solidFill>
                  <a:srgbClr val="000000"/>
                </a:solidFill>
                <a:latin typeface="Times New Roman" panose="02020603050405020304" pitchFamily="18" charset="0"/>
              </a:rPr>
              <a:t>Which variables are important to predict the price of variable? </a:t>
            </a:r>
          </a:p>
          <a:p>
            <a:r>
              <a:rPr lang="en-US" sz="1800" b="0" i="0" u="none" strike="noStrike" baseline="0" dirty="0">
                <a:solidFill>
                  <a:srgbClr val="000000"/>
                </a:solidFill>
                <a:latin typeface="Times New Roman" panose="02020603050405020304" pitchFamily="18" charset="0"/>
              </a:rPr>
              <a:t>How do these variables describe the price of the house? </a:t>
            </a:r>
          </a:p>
        </p:txBody>
      </p:sp>
    </p:spTree>
    <p:extLst>
      <p:ext uri="{BB962C8B-B14F-4D97-AF65-F5344CB8AC3E}">
        <p14:creationId xmlns:p14="http://schemas.microsoft.com/office/powerpoint/2010/main" val="59383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8EED-D6E0-DAE8-0C3D-F1BE326C6195}"/>
              </a:ext>
            </a:extLst>
          </p:cNvPr>
          <p:cNvSpPr>
            <a:spLocks noGrp="1"/>
          </p:cNvSpPr>
          <p:nvPr>
            <p:ph type="title"/>
          </p:nvPr>
        </p:nvSpPr>
        <p:spPr>
          <a:xfrm>
            <a:off x="685801" y="1899823"/>
            <a:ext cx="10396882" cy="1784413"/>
          </a:xfrm>
        </p:spPr>
        <p:txBody>
          <a:bodyPr>
            <a:normAutofit/>
          </a:bodyPr>
          <a:lstStyle/>
          <a:p>
            <a:pPr algn="ctr"/>
            <a:r>
              <a:rPr lang="en-US" sz="8000" dirty="0"/>
              <a:t>conclusion</a:t>
            </a:r>
            <a:endParaRPr lang="en-IN" sz="8000" dirty="0"/>
          </a:p>
        </p:txBody>
      </p:sp>
    </p:spTree>
    <p:extLst>
      <p:ext uri="{BB962C8B-B14F-4D97-AF65-F5344CB8AC3E}">
        <p14:creationId xmlns:p14="http://schemas.microsoft.com/office/powerpoint/2010/main" val="2401792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6BE3-0E5A-5E0A-44A4-4CD8C5851DA6}"/>
              </a:ext>
            </a:extLst>
          </p:cNvPr>
          <p:cNvSpPr>
            <a:spLocks noGrp="1"/>
          </p:cNvSpPr>
          <p:nvPr>
            <p:ph type="title"/>
          </p:nvPr>
        </p:nvSpPr>
        <p:spPr>
          <a:xfrm>
            <a:off x="177552" y="1"/>
            <a:ext cx="11345663" cy="861134"/>
          </a:xfrm>
        </p:spPr>
        <p:txBody>
          <a:bodyPr>
            <a:normAutofit/>
          </a:bodyPr>
          <a:lstStyle/>
          <a:p>
            <a:pPr algn="ctr"/>
            <a:r>
              <a:rPr lang="en-IN" sz="4400" dirty="0"/>
              <a:t>KEY FINDINGS AND CONCLUSIONS OF THE STUDY</a:t>
            </a:r>
          </a:p>
        </p:txBody>
      </p:sp>
      <p:sp>
        <p:nvSpPr>
          <p:cNvPr id="3" name="Content Placeholder 2">
            <a:extLst>
              <a:ext uri="{FF2B5EF4-FFF2-40B4-BE49-F238E27FC236}">
                <a16:creationId xmlns:a16="http://schemas.microsoft.com/office/drawing/2014/main" id="{D8E049AB-0FF5-7AF6-8E59-A03254543E84}"/>
              </a:ext>
            </a:extLst>
          </p:cNvPr>
          <p:cNvSpPr>
            <a:spLocks noGrp="1"/>
          </p:cNvSpPr>
          <p:nvPr>
            <p:ph sz="quarter" idx="13"/>
          </p:nvPr>
        </p:nvSpPr>
        <p:spPr/>
        <p:txBody>
          <a:bodyPr/>
          <a:lstStyle/>
          <a:p>
            <a:r>
              <a:rPr lang="en-IN" sz="2000" dirty="0">
                <a:latin typeface="Times New Roman" panose="02020603050405020304" pitchFamily="18" charset="0"/>
                <a:cs typeface="Times New Roman" panose="02020603050405020304" pitchFamily="18" charset="0"/>
              </a:rPr>
              <a:t>In this project we have tried to show how the house prices vary and what are the factors related to the changing of house prices. The best(minimum) RMSE score was achieved using the best parameters of Ridge Regressor through </a:t>
            </a:r>
            <a:r>
              <a:rPr lang="en-IN" sz="2000" dirty="0" err="1">
                <a:latin typeface="Times New Roman" panose="02020603050405020304" pitchFamily="18" charset="0"/>
                <a:cs typeface="Times New Roman" panose="02020603050405020304" pitchFamily="18" charset="0"/>
              </a:rPr>
              <a:t>GridSearchCV</a:t>
            </a:r>
            <a:r>
              <a:rPr lang="en-IN" sz="2000" dirty="0">
                <a:latin typeface="Times New Roman" panose="02020603050405020304" pitchFamily="18" charset="0"/>
                <a:cs typeface="Times New Roman" panose="02020603050405020304" pitchFamily="18" charset="0"/>
              </a:rPr>
              <a:t> though Lasso Regressor model performed well too.</a:t>
            </a: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815488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789A-5397-2196-74AB-9A6830A3BD18}"/>
              </a:ext>
            </a:extLst>
          </p:cNvPr>
          <p:cNvSpPr>
            <a:spLocks noGrp="1"/>
          </p:cNvSpPr>
          <p:nvPr>
            <p:ph type="title"/>
          </p:nvPr>
        </p:nvSpPr>
        <p:spPr>
          <a:xfrm>
            <a:off x="204186" y="82118"/>
            <a:ext cx="10873362" cy="1151965"/>
          </a:xfrm>
        </p:spPr>
        <p:txBody>
          <a:bodyPr>
            <a:normAutofit fontScale="90000"/>
          </a:bodyPr>
          <a:lstStyle/>
          <a:p>
            <a:pPr algn="ctr"/>
            <a:r>
              <a:rPr lang="en-IN" sz="4900"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980B7024-B5C6-975C-CB3C-0A76DF0F23E7}"/>
              </a:ext>
            </a:extLst>
          </p:cNvPr>
          <p:cNvSpPr>
            <a:spLocks noGrp="1"/>
          </p:cNvSpPr>
          <p:nvPr>
            <p:ph sz="quarter" idx="13"/>
          </p:nvPr>
        </p:nvSpPr>
        <p:spPr>
          <a:xfrm>
            <a:off x="685800" y="1580226"/>
            <a:ext cx="10394707" cy="3794360"/>
          </a:xfrm>
        </p:spPr>
        <p:txBody>
          <a:bodyPr/>
          <a:lstStyle/>
          <a:p>
            <a:pPr marL="457200" indent="-457200">
              <a:buFont typeface="Arial" panose="020B0604020202020204" pitchFamily="34" charset="0"/>
              <a:buChar char="•"/>
            </a:pPr>
            <a:r>
              <a:rPr lang="en-IN" sz="20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0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0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underfitting.</a:t>
            </a:r>
          </a:p>
          <a:p>
            <a:endParaRPr lang="en-IN" dirty="0"/>
          </a:p>
        </p:txBody>
      </p:sp>
    </p:spTree>
    <p:extLst>
      <p:ext uri="{BB962C8B-B14F-4D97-AF65-F5344CB8AC3E}">
        <p14:creationId xmlns:p14="http://schemas.microsoft.com/office/powerpoint/2010/main" val="1506547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789A-5397-2196-74AB-9A6830A3BD18}"/>
              </a:ext>
            </a:extLst>
          </p:cNvPr>
          <p:cNvSpPr>
            <a:spLocks noGrp="1"/>
          </p:cNvSpPr>
          <p:nvPr>
            <p:ph type="title"/>
          </p:nvPr>
        </p:nvSpPr>
        <p:spPr>
          <a:xfrm>
            <a:off x="204186" y="82118"/>
            <a:ext cx="10873362" cy="1151965"/>
          </a:xfrm>
        </p:spPr>
        <p:txBody>
          <a:bodyPr>
            <a:normAutofit fontScale="90000"/>
          </a:bodyPr>
          <a:lstStyle/>
          <a:p>
            <a:pPr algn="ctr"/>
            <a:r>
              <a:rPr lang="en-IN" sz="4900"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980B7024-B5C6-975C-CB3C-0A76DF0F23E7}"/>
              </a:ext>
            </a:extLst>
          </p:cNvPr>
          <p:cNvSpPr>
            <a:spLocks noGrp="1"/>
          </p:cNvSpPr>
          <p:nvPr>
            <p:ph sz="quarter" idx="13"/>
          </p:nvPr>
        </p:nvSpPr>
        <p:spPr>
          <a:xfrm>
            <a:off x="685800" y="1580226"/>
            <a:ext cx="10394707" cy="3794360"/>
          </a:xfrm>
        </p:spPr>
        <p:txBody>
          <a:bodyPr>
            <a:normAutofit fontScale="62500" lnSpcReduction="20000"/>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endParaRPr lang="en-US" sz="28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09310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9D8E-F74F-4AD2-B785-4F4E47A00FBE}"/>
              </a:ext>
            </a:extLst>
          </p:cNvPr>
          <p:cNvSpPr>
            <a:spLocks noGrp="1"/>
          </p:cNvSpPr>
          <p:nvPr>
            <p:ph type="title"/>
          </p:nvPr>
        </p:nvSpPr>
        <p:spPr/>
        <p:txBody>
          <a:bodyPr>
            <a:normAutofit fontScale="90000"/>
          </a:bodyPr>
          <a:lstStyle/>
          <a:p>
            <a:pPr algn="ctr"/>
            <a:r>
              <a:rPr lang="en-IN" sz="5400"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26BCF7F1-84B7-4A19-7776-02DBB313E2F5}"/>
              </a:ext>
            </a:extLst>
          </p:cNvPr>
          <p:cNvSpPr>
            <a:spLocks noGrp="1"/>
          </p:cNvSpPr>
          <p:nvPr>
            <p:ph sz="quarter" idx="13"/>
          </p:nvPr>
        </p:nvSpPr>
        <p:spPr/>
        <p:txBody>
          <a:bodyPr/>
          <a:lstStyle/>
          <a:p>
            <a:pPr marL="457200" indent="-457200">
              <a:buFont typeface="Arial" panose="020B0604020202020204" pitchFamily="34" charset="0"/>
              <a:buChar char="•"/>
            </a:pPr>
            <a:r>
              <a:rPr lang="en-IN" sz="20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000" dirty="0">
                <a:latin typeface="Arial" panose="020B0604020202020204" pitchFamily="34" charset="0"/>
                <a:cs typeface="Arial" panose="020B0604020202020204" pitchFamily="34" charset="0"/>
              </a:rPr>
              <a:t>The columns were skewed due to presence of outliers which we handled through </a:t>
            </a:r>
            <a:r>
              <a:rPr lang="en-IN" sz="2000" dirty="0" err="1">
                <a:latin typeface="Arial" panose="020B0604020202020204" pitchFamily="34" charset="0"/>
                <a:cs typeface="Arial" panose="020B0604020202020204" pitchFamily="34" charset="0"/>
              </a:rPr>
              <a:t>Winsorization</a:t>
            </a:r>
            <a:r>
              <a:rPr lang="en-IN" sz="2000" dirty="0">
                <a:latin typeface="Arial" panose="020B0604020202020204" pitchFamily="34" charset="0"/>
                <a:cs typeface="Arial" panose="020B0604020202020204" pitchFamily="34" charset="0"/>
              </a:rPr>
              <a:t> Technique.</a:t>
            </a:r>
            <a:endParaRPr lang="en-US" sz="20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39651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C2DC-C2FB-5AF6-27AA-91C2D7B3AFA3}"/>
              </a:ext>
            </a:extLst>
          </p:cNvPr>
          <p:cNvSpPr>
            <a:spLocks noGrp="1"/>
          </p:cNvSpPr>
          <p:nvPr>
            <p:ph type="title"/>
          </p:nvPr>
        </p:nvSpPr>
        <p:spPr/>
        <p:txBody>
          <a:bodyPr>
            <a:normAutofit/>
          </a:bodyPr>
          <a:lstStyle/>
          <a:p>
            <a:pPr algn="ctr"/>
            <a:r>
              <a:rPr lang="en-US" sz="7200" dirty="0"/>
              <a:t>conclusion</a:t>
            </a:r>
            <a:endParaRPr lang="en-IN" sz="7200" dirty="0"/>
          </a:p>
        </p:txBody>
      </p:sp>
      <p:sp>
        <p:nvSpPr>
          <p:cNvPr id="3" name="Content Placeholder 2">
            <a:extLst>
              <a:ext uri="{FF2B5EF4-FFF2-40B4-BE49-F238E27FC236}">
                <a16:creationId xmlns:a16="http://schemas.microsoft.com/office/drawing/2014/main" id="{8355BB7E-F816-5AF2-B131-328736F2A013}"/>
              </a:ext>
            </a:extLst>
          </p:cNvPr>
          <p:cNvSpPr>
            <a:spLocks noGrp="1"/>
          </p:cNvSpPr>
          <p:nvPr>
            <p:ph sz="quarter" idx="13"/>
          </p:nvPr>
        </p:nvSpPr>
        <p:spPr/>
        <p:txBody>
          <a:bodyPr>
            <a:normAutofit fontScale="92500"/>
          </a:bodyPr>
          <a:lstStyle/>
          <a:p>
            <a:pPr marL="457200" indent="-457200">
              <a:buFont typeface="Arial" panose="020B0604020202020204" pitchFamily="34" charset="0"/>
              <a:buChar char="•"/>
            </a:pPr>
            <a:r>
              <a:rPr lang="en-IN" sz="20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000" dirty="0">
                <a:latin typeface="Arial" panose="020B0604020202020204" pitchFamily="34" charset="0"/>
                <a:ea typeface="+mn-lt"/>
                <a:cs typeface="Arial" panose="020B0604020202020204" pitchFamily="34" charset="0"/>
              </a:rPr>
              <a:t>The best(minimum) RMSE score was achieved using the best parameters of Ridge Regressor through </a:t>
            </a:r>
            <a:r>
              <a:rPr lang="en-IN" sz="2000" dirty="0" err="1">
                <a:latin typeface="Arial" panose="020B0604020202020204" pitchFamily="34" charset="0"/>
                <a:ea typeface="+mn-lt"/>
                <a:cs typeface="Arial" panose="020B0604020202020204" pitchFamily="34" charset="0"/>
              </a:rPr>
              <a:t>GridSearchCV</a:t>
            </a:r>
            <a:r>
              <a:rPr lang="en-IN" sz="2000" dirty="0">
                <a:latin typeface="Arial" panose="020B0604020202020204" pitchFamily="34" charset="0"/>
                <a:ea typeface="+mn-lt"/>
                <a:cs typeface="Arial" panose="020B0604020202020204" pitchFamily="34" charset="0"/>
              </a:rPr>
              <a:t> though Lasso Regressor model performed well too. </a:t>
            </a:r>
          </a:p>
          <a:p>
            <a:pPr marL="457200" indent="-457200">
              <a:buFont typeface="Arial" panose="020B0604020202020204" pitchFamily="34" charset="0"/>
              <a:buChar char="•"/>
            </a:pPr>
            <a:r>
              <a:rPr lang="en-IN" sz="2000" dirty="0">
                <a:latin typeface="Arial" panose="020B0604020202020204" pitchFamily="34" charset="0"/>
                <a:ea typeface="+mn-lt"/>
                <a:cs typeface="Arial" panose="020B0604020202020204" pitchFamily="34" charset="0"/>
              </a:rPr>
              <a:t>While we couldn’t reach out </a:t>
            </a:r>
            <a:r>
              <a:rPr lang="en-IN" sz="2000">
                <a:latin typeface="Arial" panose="020B0604020202020204" pitchFamily="34" charset="0"/>
                <a:ea typeface="+mn-lt"/>
                <a:cs typeface="Arial" panose="020B0604020202020204" pitchFamily="34" charset="0"/>
              </a:rPr>
              <a:t>goal of RMSE in house price prediction without letting the model to overfit, we did end up creating a system that can with enough  time and data get very close to that goal.</a:t>
            </a:r>
          </a:p>
          <a:p>
            <a:endParaRPr lang="en-IN" dirty="0"/>
          </a:p>
        </p:txBody>
      </p:sp>
    </p:spTree>
    <p:extLst>
      <p:ext uri="{BB962C8B-B14F-4D97-AF65-F5344CB8AC3E}">
        <p14:creationId xmlns:p14="http://schemas.microsoft.com/office/powerpoint/2010/main" val="369802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0B3C-1F9F-AF10-9DE2-B15DE5E6C649}"/>
              </a:ext>
            </a:extLst>
          </p:cNvPr>
          <p:cNvSpPr>
            <a:spLocks noGrp="1"/>
          </p:cNvSpPr>
          <p:nvPr>
            <p:ph type="title"/>
          </p:nvPr>
        </p:nvSpPr>
        <p:spPr/>
        <p:txBody>
          <a:bodyPr>
            <a:normAutofit/>
          </a:bodyPr>
          <a:lstStyle/>
          <a:p>
            <a:r>
              <a:rPr lang="en-US" sz="115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endParaRPr lang="en-IN" sz="115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2653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3671-5D7B-14E9-4264-DE1DD65204E1}"/>
              </a:ext>
            </a:extLst>
          </p:cNvPr>
          <p:cNvSpPr>
            <a:spLocks noGrp="1"/>
          </p:cNvSpPr>
          <p:nvPr>
            <p:ph type="title"/>
          </p:nvPr>
        </p:nvSpPr>
        <p:spPr>
          <a:xfrm>
            <a:off x="683625" y="0"/>
            <a:ext cx="10396882" cy="1151965"/>
          </a:xfrm>
        </p:spPr>
        <p:txBody>
          <a:bodyPr>
            <a:normAutofit/>
          </a:bodyPr>
          <a:lstStyle/>
          <a:p>
            <a:pPr algn="ctr"/>
            <a:r>
              <a:rPr lang="en-US" sz="4400" dirty="0">
                <a:effectLst>
                  <a:outerShdw blurRad="38100" dist="38100" dir="2700000" algn="tl">
                    <a:srgbClr val="000000">
                      <a:alpha val="43137"/>
                    </a:srgbClr>
                  </a:outerShdw>
                </a:effectLst>
              </a:rPr>
              <a:t>Understanding Problem</a:t>
            </a:r>
            <a:endParaRPr lang="en-IN" sz="44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826CF79-86FB-41FF-F924-C2EE25E593AD}"/>
              </a:ext>
            </a:extLst>
          </p:cNvPr>
          <p:cNvSpPr>
            <a:spLocks noGrp="1"/>
          </p:cNvSpPr>
          <p:nvPr>
            <p:ph sz="quarter" idx="13"/>
          </p:nvPr>
        </p:nvSpPr>
        <p:spPr>
          <a:xfrm>
            <a:off x="508247" y="1151965"/>
            <a:ext cx="10394707" cy="4369946"/>
          </a:xfrm>
        </p:spPr>
        <p:txBody>
          <a:bodyPr>
            <a:normAutofit fontScale="85000" lnSpcReduction="20000"/>
          </a:bodyPr>
          <a:lstStyle/>
          <a:p>
            <a:pPr marL="457200" algn="just">
              <a:lnSpc>
                <a:spcPct val="150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To understand real world problems where Machine Learning and Data Analysis can be applied to help organizations in various domains to make better decisions with the help of which they can gain profit or can be escaped from any loss which otherwise could be possible without the study of data .One of such domain is Real Estate.</a:t>
            </a:r>
          </a:p>
          <a:p>
            <a:pPr marL="457200" algn="just">
              <a:lnSpc>
                <a:spcPct val="150000"/>
              </a:lnSpc>
            </a:pPr>
            <a:r>
              <a:rPr lang="en-US" sz="1800" dirty="0">
                <a:effectLst/>
                <a:latin typeface="Arial" panose="020B0604020202020204" pitchFamily="34" charset="0"/>
                <a:ea typeface="Calibri" panose="020F050202020403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endParaRPr lang="en-IN" sz="1800" dirty="0"/>
          </a:p>
        </p:txBody>
      </p:sp>
    </p:spTree>
    <p:extLst>
      <p:ext uri="{BB962C8B-B14F-4D97-AF65-F5344CB8AC3E}">
        <p14:creationId xmlns:p14="http://schemas.microsoft.com/office/powerpoint/2010/main" val="165299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D4D4-B806-A8FE-583C-7D18EB3D67A1}"/>
              </a:ext>
            </a:extLst>
          </p:cNvPr>
          <p:cNvSpPr>
            <a:spLocks noGrp="1"/>
          </p:cNvSpPr>
          <p:nvPr>
            <p:ph type="title"/>
          </p:nvPr>
        </p:nvSpPr>
        <p:spPr/>
        <p:txBody>
          <a:bodyPr>
            <a:normAutofit/>
          </a:bodyPr>
          <a:lstStyle/>
          <a:p>
            <a:pPr algn="l"/>
            <a:r>
              <a:rPr lang="en-IN" sz="4400" dirty="0">
                <a:effectLst>
                  <a:outerShdw blurRad="38100" dist="38100" dir="2700000" algn="tl">
                    <a:srgbClr val="000000">
                      <a:alpha val="43137"/>
                    </a:srgbClr>
                  </a:outerShdw>
                </a:effectLst>
              </a:rPr>
              <a:t>Exploratory Data Analysis (EDA) Steps</a:t>
            </a:r>
          </a:p>
        </p:txBody>
      </p:sp>
      <p:sp>
        <p:nvSpPr>
          <p:cNvPr id="3" name="Content Placeholder 2">
            <a:extLst>
              <a:ext uri="{FF2B5EF4-FFF2-40B4-BE49-F238E27FC236}">
                <a16:creationId xmlns:a16="http://schemas.microsoft.com/office/drawing/2014/main" id="{CAF9880B-B592-DA77-4CD4-6A8D3816C63C}"/>
              </a:ext>
            </a:extLst>
          </p:cNvPr>
          <p:cNvSpPr>
            <a:spLocks noGrp="1"/>
          </p:cNvSpPr>
          <p:nvPr>
            <p:ph sz="quarter" idx="13"/>
          </p:nvPr>
        </p:nvSpPr>
        <p:spPr/>
        <p:txBody>
          <a:bodyPr/>
          <a:lstStyle/>
          <a:p>
            <a:r>
              <a:rPr lang="en-IN" b="1" i="0" dirty="0">
                <a:solidFill>
                  <a:srgbClr val="000000"/>
                </a:solidFill>
                <a:effectLst/>
                <a:latin typeface="Helvetica Neue"/>
              </a:rPr>
              <a:t>Statistical summary</a:t>
            </a:r>
          </a:p>
          <a:p>
            <a:r>
              <a:rPr lang="en-IN" b="1" i="0" dirty="0">
                <a:solidFill>
                  <a:srgbClr val="000000"/>
                </a:solidFill>
                <a:effectLst/>
                <a:latin typeface="Helvetica Neue"/>
              </a:rPr>
              <a:t>To check Correlation</a:t>
            </a:r>
          </a:p>
          <a:p>
            <a:r>
              <a:rPr lang="en-IN" b="1" i="0" dirty="0" err="1">
                <a:solidFill>
                  <a:srgbClr val="000000"/>
                </a:solidFill>
                <a:effectLst/>
                <a:latin typeface="Helvetica Neue"/>
              </a:rPr>
              <a:t>Univatriate</a:t>
            </a:r>
            <a:r>
              <a:rPr lang="en-IN" b="1" i="0" dirty="0">
                <a:solidFill>
                  <a:srgbClr val="000000"/>
                </a:solidFill>
                <a:effectLst/>
                <a:latin typeface="Helvetica Neue"/>
              </a:rPr>
              <a:t> Analysis</a:t>
            </a:r>
          </a:p>
          <a:p>
            <a:r>
              <a:rPr lang="en-IN" b="1" i="0" dirty="0">
                <a:solidFill>
                  <a:srgbClr val="000000"/>
                </a:solidFill>
                <a:effectLst/>
                <a:latin typeface="Helvetica Neue"/>
              </a:rPr>
              <a:t>Bivariate Analysis</a:t>
            </a:r>
          </a:p>
          <a:p>
            <a:r>
              <a:rPr lang="en-IN" b="1" i="0" dirty="0">
                <a:solidFill>
                  <a:srgbClr val="000000"/>
                </a:solidFill>
                <a:effectLst/>
                <a:latin typeface="Helvetica Neue"/>
              </a:rPr>
              <a:t>Multivariate Analysis</a:t>
            </a:r>
          </a:p>
          <a:p>
            <a:r>
              <a:rPr lang="en-IN" b="1" i="0" dirty="0">
                <a:solidFill>
                  <a:srgbClr val="000000"/>
                </a:solidFill>
                <a:effectLst/>
                <a:latin typeface="Helvetica Neue"/>
              </a:rPr>
              <a:t>Handling outliers and skewness</a:t>
            </a:r>
          </a:p>
        </p:txBody>
      </p:sp>
    </p:spTree>
    <p:extLst>
      <p:ext uri="{BB962C8B-B14F-4D97-AF65-F5344CB8AC3E}">
        <p14:creationId xmlns:p14="http://schemas.microsoft.com/office/powerpoint/2010/main" val="426182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D6C5-BE13-6874-6A6F-6F77675D05F0}"/>
              </a:ext>
            </a:extLst>
          </p:cNvPr>
          <p:cNvSpPr>
            <a:spLocks noGrp="1"/>
          </p:cNvSpPr>
          <p:nvPr>
            <p:ph type="title"/>
          </p:nvPr>
        </p:nvSpPr>
        <p:spPr>
          <a:xfrm>
            <a:off x="526003" y="0"/>
            <a:ext cx="10396882" cy="1151965"/>
          </a:xfrm>
        </p:spPr>
        <p:txBody>
          <a:bodyPr/>
          <a:lstStyle/>
          <a:p>
            <a:pPr algn="ctr"/>
            <a:r>
              <a:rPr lang="en-US" dirty="0"/>
              <a:t>Visualizations</a:t>
            </a:r>
            <a:endParaRPr lang="en-IN" dirty="0"/>
          </a:p>
        </p:txBody>
      </p:sp>
      <p:pic>
        <p:nvPicPr>
          <p:cNvPr id="4" name="Content Placeholder 3">
            <a:extLst>
              <a:ext uri="{FF2B5EF4-FFF2-40B4-BE49-F238E27FC236}">
                <a16:creationId xmlns:a16="http://schemas.microsoft.com/office/drawing/2014/main" id="{60815093-EE61-715C-48C0-8887D6B4FFCB}"/>
              </a:ext>
            </a:extLst>
          </p:cNvPr>
          <p:cNvPicPr>
            <a:picLocks noGrp="1" noChangeAspect="1"/>
          </p:cNvPicPr>
          <p:nvPr>
            <p:ph sz="quarter" idx="13"/>
          </p:nvPr>
        </p:nvPicPr>
        <p:blipFill>
          <a:blip r:embed="rId2"/>
          <a:stretch>
            <a:fillRect/>
          </a:stretch>
        </p:blipFill>
        <p:spPr>
          <a:xfrm>
            <a:off x="222473" y="882418"/>
            <a:ext cx="4421080" cy="5485689"/>
          </a:xfrm>
          <a:prstGeom prst="rect">
            <a:avLst/>
          </a:prstGeom>
        </p:spPr>
      </p:pic>
      <p:pic>
        <p:nvPicPr>
          <p:cNvPr id="5" name="Picture 4">
            <a:extLst>
              <a:ext uri="{FF2B5EF4-FFF2-40B4-BE49-F238E27FC236}">
                <a16:creationId xmlns:a16="http://schemas.microsoft.com/office/drawing/2014/main" id="{E302F319-B5AA-54C6-67AD-2213EB872847}"/>
              </a:ext>
            </a:extLst>
          </p:cNvPr>
          <p:cNvPicPr>
            <a:picLocks noChangeAspect="1"/>
          </p:cNvPicPr>
          <p:nvPr/>
        </p:nvPicPr>
        <p:blipFill>
          <a:blip r:embed="rId3"/>
          <a:stretch>
            <a:fillRect/>
          </a:stretch>
        </p:blipFill>
        <p:spPr>
          <a:xfrm>
            <a:off x="6867825" y="882418"/>
            <a:ext cx="4643553" cy="5485689"/>
          </a:xfrm>
          <a:prstGeom prst="rect">
            <a:avLst/>
          </a:prstGeom>
        </p:spPr>
      </p:pic>
    </p:spTree>
    <p:extLst>
      <p:ext uri="{BB962C8B-B14F-4D97-AF65-F5344CB8AC3E}">
        <p14:creationId xmlns:p14="http://schemas.microsoft.com/office/powerpoint/2010/main" val="187483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4" name="Picture 3">
            <a:extLst>
              <a:ext uri="{FF2B5EF4-FFF2-40B4-BE49-F238E27FC236}">
                <a16:creationId xmlns:a16="http://schemas.microsoft.com/office/drawing/2014/main" id="{72AF2BBF-6173-3327-CEE7-9DA9B3E8911D}"/>
              </a:ext>
            </a:extLst>
          </p:cNvPr>
          <p:cNvPicPr>
            <a:picLocks noChangeAspect="1"/>
          </p:cNvPicPr>
          <p:nvPr/>
        </p:nvPicPr>
        <p:blipFill>
          <a:blip r:embed="rId2"/>
          <a:stretch>
            <a:fillRect/>
          </a:stretch>
        </p:blipFill>
        <p:spPr>
          <a:xfrm>
            <a:off x="62146" y="649687"/>
            <a:ext cx="4767306" cy="5688969"/>
          </a:xfrm>
          <a:prstGeom prst="rect">
            <a:avLst/>
          </a:prstGeom>
        </p:spPr>
      </p:pic>
      <p:pic>
        <p:nvPicPr>
          <p:cNvPr id="5" name="Picture 4">
            <a:extLst>
              <a:ext uri="{FF2B5EF4-FFF2-40B4-BE49-F238E27FC236}">
                <a16:creationId xmlns:a16="http://schemas.microsoft.com/office/drawing/2014/main" id="{6FD44AE7-F09B-CF48-048A-19E65751548E}"/>
              </a:ext>
            </a:extLst>
          </p:cNvPr>
          <p:cNvPicPr>
            <a:picLocks noChangeAspect="1"/>
          </p:cNvPicPr>
          <p:nvPr/>
        </p:nvPicPr>
        <p:blipFill>
          <a:blip r:embed="rId3"/>
          <a:stretch>
            <a:fillRect/>
          </a:stretch>
        </p:blipFill>
        <p:spPr>
          <a:xfrm>
            <a:off x="6773543" y="649687"/>
            <a:ext cx="4882838" cy="5678873"/>
          </a:xfrm>
          <a:prstGeom prst="rect">
            <a:avLst/>
          </a:prstGeom>
        </p:spPr>
      </p:pic>
    </p:spTree>
    <p:extLst>
      <p:ext uri="{BB962C8B-B14F-4D97-AF65-F5344CB8AC3E}">
        <p14:creationId xmlns:p14="http://schemas.microsoft.com/office/powerpoint/2010/main" val="372193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9AE4680D-5903-446C-086A-29D1B3996016}"/>
              </a:ext>
            </a:extLst>
          </p:cNvPr>
          <p:cNvPicPr>
            <a:picLocks noChangeAspect="1"/>
          </p:cNvPicPr>
          <p:nvPr/>
        </p:nvPicPr>
        <p:blipFill>
          <a:blip r:embed="rId2"/>
          <a:stretch>
            <a:fillRect/>
          </a:stretch>
        </p:blipFill>
        <p:spPr>
          <a:xfrm>
            <a:off x="79345" y="770138"/>
            <a:ext cx="4483778" cy="5568518"/>
          </a:xfrm>
          <a:prstGeom prst="rect">
            <a:avLst/>
          </a:prstGeom>
        </p:spPr>
      </p:pic>
      <p:pic>
        <p:nvPicPr>
          <p:cNvPr id="4" name="Picture 3">
            <a:extLst>
              <a:ext uri="{FF2B5EF4-FFF2-40B4-BE49-F238E27FC236}">
                <a16:creationId xmlns:a16="http://schemas.microsoft.com/office/drawing/2014/main" id="{4A378F97-24AD-77F4-9F63-FCF5BE5A8D5E}"/>
              </a:ext>
            </a:extLst>
          </p:cNvPr>
          <p:cNvPicPr>
            <a:picLocks noChangeAspect="1"/>
          </p:cNvPicPr>
          <p:nvPr/>
        </p:nvPicPr>
        <p:blipFill>
          <a:blip r:embed="rId3"/>
          <a:stretch>
            <a:fillRect/>
          </a:stretch>
        </p:blipFill>
        <p:spPr>
          <a:xfrm>
            <a:off x="6889212" y="705361"/>
            <a:ext cx="4741277" cy="5633296"/>
          </a:xfrm>
          <a:prstGeom prst="rect">
            <a:avLst/>
          </a:prstGeom>
        </p:spPr>
      </p:pic>
    </p:spTree>
    <p:extLst>
      <p:ext uri="{BB962C8B-B14F-4D97-AF65-F5344CB8AC3E}">
        <p14:creationId xmlns:p14="http://schemas.microsoft.com/office/powerpoint/2010/main" val="4195849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139B-5020-4D0A-798B-4BFD597E9A2D}"/>
              </a:ext>
            </a:extLst>
          </p:cNvPr>
          <p:cNvSpPr>
            <a:spLocks noGrp="1"/>
          </p:cNvSpPr>
          <p:nvPr>
            <p:ph type="title"/>
          </p:nvPr>
        </p:nvSpPr>
        <p:spPr>
          <a:xfrm>
            <a:off x="614779" y="0"/>
            <a:ext cx="10396882" cy="770138"/>
          </a:xfrm>
        </p:spPr>
        <p:txBody>
          <a:bodyPr>
            <a:normAutofit fontScale="90000"/>
          </a:bodyPr>
          <a:lstStyle/>
          <a:p>
            <a:pPr algn="ctr"/>
            <a:r>
              <a:rPr lang="en-US" dirty="0"/>
              <a:t>Visualizations</a:t>
            </a:r>
            <a:endParaRPr lang="en-IN" dirty="0"/>
          </a:p>
        </p:txBody>
      </p:sp>
      <p:pic>
        <p:nvPicPr>
          <p:cNvPr id="3" name="Picture 2">
            <a:extLst>
              <a:ext uri="{FF2B5EF4-FFF2-40B4-BE49-F238E27FC236}">
                <a16:creationId xmlns:a16="http://schemas.microsoft.com/office/drawing/2014/main" id="{1F45C5E8-481D-9091-613D-8CA540D11D35}"/>
              </a:ext>
            </a:extLst>
          </p:cNvPr>
          <p:cNvPicPr>
            <a:picLocks noChangeAspect="1"/>
          </p:cNvPicPr>
          <p:nvPr/>
        </p:nvPicPr>
        <p:blipFill>
          <a:blip r:embed="rId2"/>
          <a:stretch>
            <a:fillRect/>
          </a:stretch>
        </p:blipFill>
        <p:spPr>
          <a:xfrm>
            <a:off x="81710" y="770138"/>
            <a:ext cx="5731510" cy="5562600"/>
          </a:xfrm>
          <a:prstGeom prst="rect">
            <a:avLst/>
          </a:prstGeom>
        </p:spPr>
      </p:pic>
      <p:pic>
        <p:nvPicPr>
          <p:cNvPr id="4" name="Picture 3">
            <a:extLst>
              <a:ext uri="{FF2B5EF4-FFF2-40B4-BE49-F238E27FC236}">
                <a16:creationId xmlns:a16="http://schemas.microsoft.com/office/drawing/2014/main" id="{A42D21A7-A467-CDA0-644E-76C7BB3E3616}"/>
              </a:ext>
            </a:extLst>
          </p:cNvPr>
          <p:cNvPicPr>
            <a:picLocks noChangeAspect="1"/>
          </p:cNvPicPr>
          <p:nvPr/>
        </p:nvPicPr>
        <p:blipFill>
          <a:blip r:embed="rId3"/>
          <a:stretch>
            <a:fillRect/>
          </a:stretch>
        </p:blipFill>
        <p:spPr>
          <a:xfrm>
            <a:off x="6096000" y="1226450"/>
            <a:ext cx="4547683" cy="4277705"/>
          </a:xfrm>
          <a:prstGeom prst="rect">
            <a:avLst/>
          </a:prstGeom>
        </p:spPr>
      </p:pic>
    </p:spTree>
    <p:extLst>
      <p:ext uri="{BB962C8B-B14F-4D97-AF65-F5344CB8AC3E}">
        <p14:creationId xmlns:p14="http://schemas.microsoft.com/office/powerpoint/2010/main" val="349951831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98</TotalTime>
  <Words>1025</Words>
  <Application>Microsoft Office PowerPoint</Application>
  <PresentationFormat>Widescreen</PresentationFormat>
  <Paragraphs>77</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Arial Rounded MT Bold</vt:lpstr>
      <vt:lpstr>Bahnschrift Condensed</vt:lpstr>
      <vt:lpstr>Calibri</vt:lpstr>
      <vt:lpstr>Helvetica Neue</vt:lpstr>
      <vt:lpstr>Impact</vt:lpstr>
      <vt:lpstr>Rockwell Extra Bold</vt:lpstr>
      <vt:lpstr>Symbol</vt:lpstr>
      <vt:lpstr>Times New Roman</vt:lpstr>
      <vt:lpstr>Wingdings</vt:lpstr>
      <vt:lpstr>Main Event</vt:lpstr>
      <vt:lpstr>Housing Price Prediction Project</vt:lpstr>
      <vt:lpstr>Introduction</vt:lpstr>
      <vt:lpstr>Problem Statement</vt:lpstr>
      <vt:lpstr>Understanding Problem</vt:lpstr>
      <vt:lpstr>Exploratory Data Analysis (EDA) Steps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Visualizations</vt:lpstr>
      <vt:lpstr>SET OF ASSUMPTIONS RELATED TO THE PROBLEM UNDER CONSIDERATION </vt:lpstr>
      <vt:lpstr>Model dashboard</vt:lpstr>
      <vt:lpstr>Interpretation of the Results:</vt:lpstr>
      <vt:lpstr>Visualizations</vt:lpstr>
      <vt:lpstr>conclusion</vt:lpstr>
      <vt:lpstr>KEY FINDINGS AND CONCLUSIONS OF THE STUDY</vt:lpstr>
      <vt:lpstr>LEARNING OUTCOMES OF THE STUDY IN RESPECT OF DATA SCIENCE</vt:lpstr>
      <vt:lpstr>LEARNING OUTCOMES OF THE STUDY IN RESPECT OF DATA SCIENCE</vt:lpstr>
      <vt:lpstr>LEARNING OUTCOMES OF THE STUDY IN RESPECT OF DATA SCIENCE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Project</dc:title>
  <dc:creator>Jayashri Sonkusare</dc:creator>
  <cp:lastModifiedBy>Jayashri Sonkusare</cp:lastModifiedBy>
  <cp:revision>1</cp:revision>
  <dcterms:created xsi:type="dcterms:W3CDTF">2022-06-27T17:31:56Z</dcterms:created>
  <dcterms:modified xsi:type="dcterms:W3CDTF">2022-06-27T19:26:13Z</dcterms:modified>
</cp:coreProperties>
</file>